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7"/>
  </p:notesMasterIdLst>
  <p:handoutMasterIdLst>
    <p:handoutMasterId r:id="rId38"/>
  </p:handoutMasterIdLst>
  <p:sldIdLst>
    <p:sldId id="296" r:id="rId2"/>
    <p:sldId id="369" r:id="rId3"/>
    <p:sldId id="370" r:id="rId4"/>
    <p:sldId id="371" r:id="rId5"/>
    <p:sldId id="372" r:id="rId6"/>
    <p:sldId id="417" r:id="rId7"/>
    <p:sldId id="375" r:id="rId8"/>
    <p:sldId id="376" r:id="rId9"/>
    <p:sldId id="418" r:id="rId10"/>
    <p:sldId id="420" r:id="rId11"/>
    <p:sldId id="382" r:id="rId12"/>
    <p:sldId id="419" r:id="rId13"/>
    <p:sldId id="386" r:id="rId14"/>
    <p:sldId id="387" r:id="rId15"/>
    <p:sldId id="388" r:id="rId16"/>
    <p:sldId id="389" r:id="rId17"/>
    <p:sldId id="390" r:id="rId18"/>
    <p:sldId id="391" r:id="rId19"/>
    <p:sldId id="392" r:id="rId20"/>
    <p:sldId id="421" r:id="rId21"/>
    <p:sldId id="410" r:id="rId22"/>
    <p:sldId id="373" r:id="rId23"/>
    <p:sldId id="422" r:id="rId24"/>
    <p:sldId id="374" r:id="rId25"/>
    <p:sldId id="411" r:id="rId26"/>
    <p:sldId id="412" r:id="rId27"/>
    <p:sldId id="413" r:id="rId28"/>
    <p:sldId id="414" r:id="rId29"/>
    <p:sldId id="423" r:id="rId30"/>
    <p:sldId id="424" r:id="rId31"/>
    <p:sldId id="354" r:id="rId32"/>
    <p:sldId id="425" r:id="rId33"/>
    <p:sldId id="426" r:id="rId34"/>
    <p:sldId id="355" r:id="rId35"/>
    <p:sldId id="415" r:id="rId3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F"/>
    <a:srgbClr val="2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99" autoAdjust="0"/>
  </p:normalViewPr>
  <p:slideViewPr>
    <p:cSldViewPr>
      <p:cViewPr varScale="1">
        <p:scale>
          <a:sx n="82" d="100"/>
          <a:sy n="82" d="100"/>
        </p:scale>
        <p:origin x="108" y="49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B87F9069-C680-4A05-821F-FA9BD71DBE22}" type="datetimeFigureOut">
              <a:rPr lang="en-US" smtClean="0"/>
              <a:t>12/23/2015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CC00711F-4291-4906-B30C-B87DC9F7C187}" type="slidenum">
              <a:rPr lang="en-US" smtClean="0"/>
              <a:t>‹#›</a:t>
            </a:fld>
            <a:endParaRPr lang="en-US"/>
          </a:p>
        </p:txBody>
      </p:sp>
    </p:spTree>
    <p:extLst>
      <p:ext uri="{BB962C8B-B14F-4D97-AF65-F5344CB8AC3E}">
        <p14:creationId xmlns:p14="http://schemas.microsoft.com/office/powerpoint/2010/main" val="227303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A12AF2A-DF63-2D41-ABAF-AB6C3A964E1A}" type="datetimeFigureOut">
              <a:rPr lang="en-US" smtClean="0"/>
              <a:pPr/>
              <a:t>12/23/2015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7549227D-5AEB-194B-8E1A-A44B7D591611}" type="slidenum">
              <a:rPr lang="en-US" smtClean="0"/>
              <a:pPr/>
              <a:t>‹#›</a:t>
            </a:fld>
            <a:endParaRPr lang="en-US"/>
          </a:p>
        </p:txBody>
      </p:sp>
    </p:spTree>
    <p:extLst>
      <p:ext uri="{BB962C8B-B14F-4D97-AF65-F5344CB8AC3E}">
        <p14:creationId xmlns:p14="http://schemas.microsoft.com/office/powerpoint/2010/main" val="1358860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6</a:t>
            </a:fld>
            <a:endParaRPr lang="en-US"/>
          </a:p>
        </p:txBody>
      </p:sp>
    </p:spTree>
    <p:extLst>
      <p:ext uri="{BB962C8B-B14F-4D97-AF65-F5344CB8AC3E}">
        <p14:creationId xmlns:p14="http://schemas.microsoft.com/office/powerpoint/2010/main" val="356844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31</a:t>
            </a:fld>
            <a:endParaRPr lang="en-US"/>
          </a:p>
        </p:txBody>
      </p:sp>
    </p:spTree>
    <p:extLst>
      <p:ext uri="{BB962C8B-B14F-4D97-AF65-F5344CB8AC3E}">
        <p14:creationId xmlns:p14="http://schemas.microsoft.com/office/powerpoint/2010/main" val="127659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YBRS – CDC’s Youth</a:t>
            </a:r>
            <a:r>
              <a:rPr lang="en-US" baseline="0" dirty="0" smtClean="0"/>
              <a:t> Risk Behavior Surveillance Survey</a:t>
            </a:r>
          </a:p>
          <a:p>
            <a:r>
              <a:rPr lang="en-US" baseline="0" dirty="0" smtClean="0"/>
              <a:t>BRFS – Behavioral Risk Factor Surveillance Survey</a:t>
            </a:r>
          </a:p>
          <a:p>
            <a:r>
              <a:rPr lang="en-US" baseline="0" dirty="0" smtClean="0"/>
              <a:t>NHANES - </a:t>
            </a:r>
            <a:r>
              <a:rPr lang="en-US" dirty="0"/>
              <a:t>National Health and Nutrition Examination Survey</a:t>
            </a:r>
          </a:p>
          <a:p>
            <a:r>
              <a:rPr lang="en-US" dirty="0"/>
              <a:t>NSFG – National Survey of Family Growth</a:t>
            </a:r>
          </a:p>
          <a:p>
            <a:r>
              <a:rPr lang="en-US" dirty="0"/>
              <a:t>NIS  - National Immunization Survey</a:t>
            </a:r>
          </a:p>
        </p:txBody>
      </p:sp>
      <p:sp>
        <p:nvSpPr>
          <p:cNvPr id="4" name="Slide Number Placeholder 3"/>
          <p:cNvSpPr>
            <a:spLocks noGrp="1"/>
          </p:cNvSpPr>
          <p:nvPr>
            <p:ph type="sldNum" sz="quarter" idx="10"/>
          </p:nvPr>
        </p:nvSpPr>
        <p:spPr/>
        <p:txBody>
          <a:bodyPr/>
          <a:lstStyle/>
          <a:p>
            <a:fld id="{615C442C-2D9A-C848-82AD-4C417120089F}" type="slidenum">
              <a:rPr lang="en-US" smtClean="0"/>
              <a:pPr/>
              <a:t>8</a:t>
            </a:fld>
            <a:endParaRPr lang="en-US"/>
          </a:p>
        </p:txBody>
      </p:sp>
    </p:spTree>
    <p:extLst>
      <p:ext uri="{BB962C8B-B14F-4D97-AF65-F5344CB8AC3E}">
        <p14:creationId xmlns:p14="http://schemas.microsoft.com/office/powerpoint/2010/main" val="75746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pre </a:t>
            </a:r>
            <a:r>
              <a:rPr lang="en-US" dirty="0" err="1" smtClean="0"/>
              <a:t>adolecents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9</a:t>
            </a:fld>
            <a:endParaRPr lang="en-US"/>
          </a:p>
        </p:txBody>
      </p:sp>
    </p:spTree>
    <p:extLst>
      <p:ext uri="{BB962C8B-B14F-4D97-AF65-F5344CB8AC3E}">
        <p14:creationId xmlns:p14="http://schemas.microsoft.com/office/powerpoint/2010/main" val="166675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C442C-2D9A-C848-82AD-4C417120089F}" type="slidenum">
              <a:rPr lang="en-US" smtClean="0"/>
              <a:pPr/>
              <a:t>10</a:t>
            </a:fld>
            <a:endParaRPr lang="en-US"/>
          </a:p>
        </p:txBody>
      </p:sp>
    </p:spTree>
    <p:extLst>
      <p:ext uri="{BB962C8B-B14F-4D97-AF65-F5344CB8AC3E}">
        <p14:creationId xmlns:p14="http://schemas.microsoft.com/office/powerpoint/2010/main" val="349235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15C442C-2D9A-C848-82AD-4C417120089F}" type="slidenum">
              <a:rPr lang="en-US" smtClean="0"/>
              <a:pPr/>
              <a:t>12</a:t>
            </a:fld>
            <a:endParaRPr lang="en-US"/>
          </a:p>
        </p:txBody>
      </p:sp>
    </p:spTree>
    <p:extLst>
      <p:ext uri="{BB962C8B-B14F-4D97-AF65-F5344CB8AC3E}">
        <p14:creationId xmlns:p14="http://schemas.microsoft.com/office/powerpoint/2010/main" val="76869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all levels of the environment – Interpersonal, Organizational, Community, and Society</a:t>
            </a:r>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14</a:t>
            </a:fld>
            <a:endParaRPr lang="en-US"/>
          </a:p>
        </p:txBody>
      </p:sp>
    </p:spTree>
    <p:extLst>
      <p:ext uri="{BB962C8B-B14F-4D97-AF65-F5344CB8AC3E}">
        <p14:creationId xmlns:p14="http://schemas.microsoft.com/office/powerpoint/2010/main" val="363377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C442C-2D9A-C848-82AD-4C417120089F}" type="slidenum">
              <a:rPr lang="en-US" smtClean="0"/>
              <a:pPr/>
              <a:t>17</a:t>
            </a:fld>
            <a:endParaRPr lang="en-US"/>
          </a:p>
        </p:txBody>
      </p:sp>
    </p:spTree>
    <p:extLst>
      <p:ext uri="{BB962C8B-B14F-4D97-AF65-F5344CB8AC3E}">
        <p14:creationId xmlns:p14="http://schemas.microsoft.com/office/powerpoint/2010/main" val="187045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 left of PRECEDE</a:t>
            </a:r>
            <a:r>
              <a:rPr lang="en-US" baseline="0" dirty="0" smtClean="0"/>
              <a:t> model focuses on determinants</a:t>
            </a:r>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20</a:t>
            </a:fld>
            <a:endParaRPr lang="en-US"/>
          </a:p>
        </p:txBody>
      </p:sp>
    </p:spTree>
    <p:extLst>
      <p:ext uri="{BB962C8B-B14F-4D97-AF65-F5344CB8AC3E}">
        <p14:creationId xmlns:p14="http://schemas.microsoft.com/office/powerpoint/2010/main" val="224356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23</a:t>
            </a:fld>
            <a:endParaRPr lang="en-US"/>
          </a:p>
        </p:txBody>
      </p:sp>
    </p:spTree>
    <p:extLst>
      <p:ext uri="{BB962C8B-B14F-4D97-AF65-F5344CB8AC3E}">
        <p14:creationId xmlns:p14="http://schemas.microsoft.com/office/powerpoint/2010/main" val="199986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C98C5-5A32-415D-AB8C-C7C2627F3045}"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95104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6A8A1-3DA5-4B9A-AD16-A5B60409C989}"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23629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006BC-1B2E-40AA-B8A5-B2D0467D81F1}"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5293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B9C7F-BD49-468D-B22D-3DF30BA41BAC}"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145866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609AB-2BD7-4744-92D4-4D3B64C3E0F5}"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4786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243B3-1A90-4C54-BF82-4D47C37F477E}"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16036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9557E-B2EA-4E7B-A4B1-7EDA0EC71A60}" type="datetime1">
              <a:rPr lang="en-US" smtClean="0"/>
              <a:pPr/>
              <a:t>12/23/2015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51119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6BF2B-7619-4C9D-8E4E-7D5456358040}" type="datetime1">
              <a:rPr lang="en-US" smtClean="0"/>
              <a:pPr/>
              <a:t>12/23/2015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43317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46D90-DBC6-4572-8FBC-5D619E78B934}" type="datetime1">
              <a:rPr lang="en-US" smtClean="0"/>
              <a:pPr/>
              <a:t>12/23/2015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286496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87019-7BA8-4FE6-BA0F-8A18CFB9CA9D}"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17633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433BB-DF3A-4395-AE41-BE4515CB6869}"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33074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5B0B24-A9C1-4DCD-B305-0619E0C44C21}" type="datetime1">
              <a:rPr lang="en-US" smtClean="0">
                <a:solidFill>
                  <a:prstClr val="black">
                    <a:tint val="75000"/>
                  </a:prstClr>
                </a:solidFill>
              </a:rPr>
              <a:pPr/>
              <a:t>12/23/2015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CDD89C-9B7B-483B-B85C-9F4C5B5A5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9001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2655404"/>
            <a:ext cx="4191000" cy="1981200"/>
          </a:xfrm>
        </p:spPr>
        <p:txBody>
          <a:bodyPr>
            <a:noAutofit/>
          </a:bodyPr>
          <a:lstStyle/>
          <a:p>
            <a:r>
              <a:rPr lang="en-US" sz="4800" b="1" dirty="0" smtClean="0"/>
              <a:t>Intervention Mapping Step 1: Logic Model of the Problem</a:t>
            </a:r>
            <a:endParaRPr lang="en-US" sz="4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71600"/>
            <a:ext cx="3442342" cy="45488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554162"/>
          </a:xfrm>
        </p:spPr>
        <p:txBody>
          <a:bodyPr>
            <a:noAutofit/>
          </a:bodyPr>
          <a:lstStyle/>
          <a:p>
            <a:r>
              <a:rPr lang="en-US" sz="4400" dirty="0" smtClean="0"/>
              <a:t>Describing Health Problems and </a:t>
            </a:r>
            <a:br>
              <a:rPr lang="en-US" sz="4400" dirty="0" smtClean="0"/>
            </a:br>
            <a:r>
              <a:rPr lang="en-US" sz="4400" dirty="0" smtClean="0"/>
              <a:t>Quality of Life</a:t>
            </a:r>
            <a:endParaRPr lang="en-US" sz="4400" dirty="0"/>
          </a:p>
        </p:txBody>
      </p:sp>
      <p:sp>
        <p:nvSpPr>
          <p:cNvPr id="3" name="Content Placeholder 2"/>
          <p:cNvSpPr>
            <a:spLocks noGrp="1"/>
          </p:cNvSpPr>
          <p:nvPr>
            <p:ph idx="1"/>
          </p:nvPr>
        </p:nvSpPr>
        <p:spPr>
          <a:xfrm>
            <a:off x="457200" y="1905000"/>
            <a:ext cx="8229600" cy="4953000"/>
          </a:xfrm>
        </p:spPr>
        <p:txBody>
          <a:bodyPr>
            <a:noAutofit/>
          </a:bodyPr>
          <a:lstStyle/>
          <a:p>
            <a:pPr>
              <a:spcBef>
                <a:spcPts val="0"/>
              </a:spcBef>
              <a:buNone/>
            </a:pPr>
            <a:r>
              <a:rPr lang="en-US" sz="2800" dirty="0" smtClean="0"/>
              <a:t>The basic questions for this process are: </a:t>
            </a:r>
          </a:p>
          <a:p>
            <a:pPr>
              <a:spcBef>
                <a:spcPts val="1200"/>
              </a:spcBef>
            </a:pPr>
            <a:r>
              <a:rPr lang="en-US" sz="2400" dirty="0" smtClean="0"/>
              <a:t>What is the problem? </a:t>
            </a:r>
          </a:p>
          <a:p>
            <a:pPr>
              <a:spcBef>
                <a:spcPts val="0"/>
              </a:spcBef>
            </a:pPr>
            <a:r>
              <a:rPr lang="en-US" sz="2400" dirty="0" smtClean="0"/>
              <a:t>Who has it? </a:t>
            </a:r>
          </a:p>
          <a:p>
            <a:pPr>
              <a:spcBef>
                <a:spcPts val="0"/>
              </a:spcBef>
            </a:pPr>
            <a:r>
              <a:rPr lang="en-US" sz="2400" dirty="0" smtClean="0"/>
              <a:t>What are the incidence, prevalence, and distribution of the problem? </a:t>
            </a:r>
          </a:p>
          <a:p>
            <a:pPr>
              <a:spcBef>
                <a:spcPts val="0"/>
              </a:spcBef>
            </a:pPr>
            <a:r>
              <a:rPr lang="en-US" sz="2400" dirty="0" smtClean="0"/>
              <a:t>Is there a community? What are its characteristics including its resources and strengths? </a:t>
            </a:r>
          </a:p>
          <a:p>
            <a:pPr>
              <a:spcBef>
                <a:spcPts val="0"/>
              </a:spcBef>
            </a:pPr>
            <a:r>
              <a:rPr lang="en-US" sz="2400" dirty="0" smtClean="0"/>
              <a:t>What segments of the population have an excess burden from the health problem? </a:t>
            </a:r>
          </a:p>
          <a:p>
            <a:pPr>
              <a:spcBef>
                <a:spcPts val="0"/>
              </a:spcBef>
            </a:pPr>
            <a:r>
              <a:rPr lang="en-US" sz="2400" dirty="0" smtClean="0"/>
              <a:t>Where can the groups at risk, especially groups at excess risk or excess burden, be reached by a program? </a:t>
            </a:r>
          </a:p>
          <a:p>
            <a:pPr marL="0" indent="0">
              <a:spcBef>
                <a:spcPts val="0"/>
              </a:spcBef>
              <a:buNone/>
            </a:pPr>
            <a:endParaRPr lang="en-US" sz="2300" dirty="0" smtClean="0"/>
          </a:p>
        </p:txBody>
      </p:sp>
    </p:spTree>
    <p:extLst>
      <p:ext uri="{BB962C8B-B14F-4D97-AF65-F5344CB8AC3E}">
        <p14:creationId xmlns:p14="http://schemas.microsoft.com/office/powerpoint/2010/main" val="73727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486508" y="1981200"/>
            <a:ext cx="7886700" cy="4351338"/>
          </a:xfrm>
        </p:spPr>
        <p:txBody>
          <a:bodyPr>
            <a:normAutofit/>
          </a:bodyPr>
          <a:lstStyle/>
          <a:p>
            <a:pPr marL="0" indent="0">
              <a:buNone/>
            </a:pPr>
            <a:r>
              <a:rPr lang="en-US" sz="2800" dirty="0" smtClean="0"/>
              <a:t>Assess the extent and distribution of a problem in a population</a:t>
            </a:r>
          </a:p>
          <a:p>
            <a:r>
              <a:rPr lang="en-US" sz="2400" b="1" dirty="0" smtClean="0">
                <a:solidFill>
                  <a:srgbClr val="00ADEF"/>
                </a:solidFill>
              </a:rPr>
              <a:t>Vital Indicators</a:t>
            </a:r>
            <a:r>
              <a:rPr lang="en-US" sz="2400" dirty="0" smtClean="0"/>
              <a:t>:  disability, discomfort, fertility, fitness, morbidity, mortality, physiological risk factors </a:t>
            </a:r>
          </a:p>
          <a:p>
            <a:r>
              <a:rPr lang="en-US" sz="2400" b="1" dirty="0" smtClean="0">
                <a:solidFill>
                  <a:srgbClr val="00ADEF"/>
                </a:solidFill>
              </a:rPr>
              <a:t>Dimensions</a:t>
            </a:r>
            <a:r>
              <a:rPr lang="en-US" sz="2400" dirty="0" smtClean="0"/>
              <a:t>: distribution, duration, functional level, </a:t>
            </a:r>
            <a:r>
              <a:rPr lang="en-US" sz="2400" dirty="0"/>
              <a:t>incidence &amp; </a:t>
            </a:r>
            <a:r>
              <a:rPr lang="en-US" sz="2400" dirty="0" smtClean="0"/>
              <a:t>prevalence, intensity, longevity </a:t>
            </a:r>
          </a:p>
          <a:p>
            <a:endParaRPr lang="en-US" sz="1800" dirty="0" smtClean="0"/>
          </a:p>
          <a:p>
            <a:pPr marL="0" indent="0" eaLnBrk="1" hangingPunct="1">
              <a:buNone/>
            </a:pPr>
            <a:endParaRPr lang="en-US" sz="1800" dirty="0" smtClean="0"/>
          </a:p>
        </p:txBody>
      </p:sp>
      <p:sp>
        <p:nvSpPr>
          <p:cNvPr id="5" name="Title 1"/>
          <p:cNvSpPr>
            <a:spLocks noGrp="1"/>
          </p:cNvSpPr>
          <p:nvPr>
            <p:ph type="title"/>
          </p:nvPr>
        </p:nvSpPr>
        <p:spPr>
          <a:xfrm>
            <a:off x="457200" y="274638"/>
            <a:ext cx="8686800" cy="1554162"/>
          </a:xfrm>
        </p:spPr>
        <p:txBody>
          <a:bodyPr>
            <a:noAutofit/>
          </a:bodyPr>
          <a:lstStyle/>
          <a:p>
            <a:r>
              <a:rPr lang="en-US" sz="4400" dirty="0" smtClean="0"/>
              <a:t>Describing Health Problems</a:t>
            </a:r>
            <a:endParaRPr lang="en-US" sz="4400" dirty="0"/>
          </a:p>
        </p:txBody>
      </p:sp>
    </p:spTree>
    <p:extLst>
      <p:ext uri="{BB962C8B-B14F-4D97-AF65-F5344CB8AC3E}">
        <p14:creationId xmlns:p14="http://schemas.microsoft.com/office/powerpoint/2010/main" val="1710116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bwMode="auto">
          <a:xfrm>
            <a:off x="533400" y="457200"/>
            <a:ext cx="8610600" cy="8382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400" dirty="0" smtClean="0"/>
              <a:t>Quality of Life</a:t>
            </a:r>
          </a:p>
        </p:txBody>
      </p:sp>
      <p:sp>
        <p:nvSpPr>
          <p:cNvPr id="15364" name="Rectangle 3"/>
          <p:cNvSpPr>
            <a:spLocks noGrp="1" noChangeArrowheads="1"/>
          </p:cNvSpPr>
          <p:nvPr>
            <p:ph type="body" idx="1"/>
          </p:nvPr>
        </p:nvSpPr>
        <p:spPr>
          <a:xfrm>
            <a:off x="533400" y="1524000"/>
            <a:ext cx="7391400" cy="4953000"/>
          </a:xfrm>
        </p:spPr>
        <p:txBody>
          <a:bodyPr>
            <a:normAutofit/>
          </a:bodyPr>
          <a:lstStyle/>
          <a:p>
            <a:pPr marL="0" indent="0">
              <a:lnSpc>
                <a:spcPct val="90000"/>
              </a:lnSpc>
              <a:buNone/>
            </a:pPr>
            <a:r>
              <a:rPr lang="en-US" sz="3200" dirty="0" smtClean="0"/>
              <a:t>From an individual or societal perspective</a:t>
            </a:r>
          </a:p>
          <a:p>
            <a:pPr marL="230188" indent="-230188">
              <a:lnSpc>
                <a:spcPct val="90000"/>
              </a:lnSpc>
            </a:pPr>
            <a:r>
              <a:rPr lang="en-US" sz="2800" dirty="0" smtClean="0"/>
              <a:t>Example indicators: </a:t>
            </a:r>
          </a:p>
          <a:p>
            <a:pPr marL="742950" lvl="2" indent="-342900">
              <a:lnSpc>
                <a:spcPct val="90000"/>
              </a:lnSpc>
            </a:pPr>
            <a:r>
              <a:rPr lang="en-US" sz="2400" dirty="0" smtClean="0"/>
              <a:t>Absenteeism</a:t>
            </a:r>
            <a:r>
              <a:rPr lang="en-US" sz="2400" dirty="0"/>
              <a:t>, loss of productivity, achievement, aesthetics, discrimination, happiness, medical costs, social isolation, stigma, taxes, unemployment, welfare</a:t>
            </a:r>
          </a:p>
          <a:p>
            <a:pPr marL="0" indent="0">
              <a:lnSpc>
                <a:spcPct val="90000"/>
              </a:lnSpc>
              <a:buNone/>
            </a:pPr>
            <a:endParaRPr lang="en-US" sz="2800" dirty="0" smtClean="0"/>
          </a:p>
          <a:p>
            <a:pPr marL="457200" lvl="1" indent="0">
              <a:lnSpc>
                <a:spcPct val="90000"/>
              </a:lnSpc>
              <a:buNone/>
            </a:pPr>
            <a:endParaRPr lang="en-US" sz="2400" dirty="0" smtClean="0"/>
          </a:p>
          <a:p>
            <a:pPr eaLnBrk="1" hangingPunct="1">
              <a:lnSpc>
                <a:spcPct val="90000"/>
              </a:lnSpc>
              <a:buFontTx/>
              <a:buNone/>
            </a:pPr>
            <a:endParaRPr lang="en-US" sz="2400" dirty="0" smtClean="0"/>
          </a:p>
        </p:txBody>
      </p:sp>
    </p:spTree>
    <p:extLst>
      <p:ext uri="{BB962C8B-B14F-4D97-AF65-F5344CB8AC3E}">
        <p14:creationId xmlns:p14="http://schemas.microsoft.com/office/powerpoint/2010/main" val="102776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457200" y="457200"/>
            <a:ext cx="8686800" cy="868362"/>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4400" dirty="0" smtClean="0"/>
              <a:t>Describing Behavior of the </a:t>
            </a:r>
            <a:br>
              <a:rPr lang="en-US" sz="4400" dirty="0" smtClean="0"/>
            </a:br>
            <a:r>
              <a:rPr lang="en-US" sz="4400" dirty="0" smtClean="0"/>
              <a:t>Priority Population</a:t>
            </a:r>
          </a:p>
        </p:txBody>
      </p:sp>
      <p:sp>
        <p:nvSpPr>
          <p:cNvPr id="19460" name="Rectangle 3"/>
          <p:cNvSpPr>
            <a:spLocks noGrp="1" noChangeArrowheads="1"/>
          </p:cNvSpPr>
          <p:nvPr>
            <p:ph type="body" idx="1"/>
          </p:nvPr>
        </p:nvSpPr>
        <p:spPr>
          <a:xfrm>
            <a:off x="457200" y="1981200"/>
            <a:ext cx="8534400" cy="5029200"/>
          </a:xfrm>
        </p:spPr>
        <p:txBody>
          <a:bodyPr>
            <a:normAutofit/>
          </a:bodyPr>
          <a:lstStyle/>
          <a:p>
            <a:pPr marL="0" indent="0">
              <a:lnSpc>
                <a:spcPct val="110000"/>
              </a:lnSpc>
              <a:buNone/>
            </a:pPr>
            <a:r>
              <a:rPr lang="en-US" sz="3200" dirty="0" smtClean="0"/>
              <a:t>Identify </a:t>
            </a:r>
            <a:r>
              <a:rPr lang="en-US" sz="3200" dirty="0" smtClean="0">
                <a:solidFill>
                  <a:srgbClr val="00ADEF"/>
                </a:solidFill>
              </a:rPr>
              <a:t>health-related behavioral </a:t>
            </a:r>
            <a:r>
              <a:rPr lang="en-US" sz="3200" dirty="0" smtClean="0"/>
              <a:t>factors that could be causally linked to the health problem(s)</a:t>
            </a:r>
          </a:p>
          <a:p>
            <a:pPr eaLnBrk="1" hangingPunct="1">
              <a:lnSpc>
                <a:spcPct val="110000"/>
              </a:lnSpc>
              <a:buFontTx/>
              <a:buNone/>
            </a:pPr>
            <a:r>
              <a:rPr lang="en-US" sz="2800" dirty="0" smtClean="0"/>
              <a:t>Example indicators: </a:t>
            </a:r>
          </a:p>
          <a:p>
            <a:pPr>
              <a:lnSpc>
                <a:spcPct val="110000"/>
              </a:lnSpc>
            </a:pPr>
            <a:r>
              <a:rPr lang="en-US" sz="2400" dirty="0" smtClean="0"/>
              <a:t>Low adherence, over/under consumption, poor coping, lack of preventive action, risk behavior, under-utilization, low self-care</a:t>
            </a:r>
          </a:p>
          <a:p>
            <a:pPr marL="0" indent="0">
              <a:lnSpc>
                <a:spcPct val="110000"/>
              </a:lnSpc>
              <a:buNone/>
            </a:pPr>
            <a:endParaRPr lang="en-US" dirty="0" smtClean="0"/>
          </a:p>
        </p:txBody>
      </p:sp>
    </p:spTree>
    <p:extLst>
      <p:ext uri="{BB962C8B-B14F-4D97-AF65-F5344CB8AC3E}">
        <p14:creationId xmlns:p14="http://schemas.microsoft.com/office/powerpoint/2010/main" val="2859649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bwMode="auto">
          <a:xfrm>
            <a:off x="609600" y="457200"/>
            <a:ext cx="8534400" cy="13716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4400" dirty="0" smtClean="0"/>
              <a:t>Describing Environmental Risk</a:t>
            </a:r>
          </a:p>
        </p:txBody>
      </p:sp>
      <p:sp>
        <p:nvSpPr>
          <p:cNvPr id="23" name="TextBox 22"/>
          <p:cNvSpPr txBox="1"/>
          <p:nvPr/>
        </p:nvSpPr>
        <p:spPr>
          <a:xfrm>
            <a:off x="2057400" y="2743200"/>
            <a:ext cx="2370714" cy="646331"/>
          </a:xfrm>
          <a:prstGeom prst="rect">
            <a:avLst/>
          </a:prstGeom>
          <a:noFill/>
        </p:spPr>
        <p:txBody>
          <a:bodyPr wrap="none" rtlCol="0">
            <a:spAutoFit/>
          </a:bodyPr>
          <a:lstStyle/>
          <a:p>
            <a:r>
              <a:rPr lang="en-US" dirty="0"/>
              <a:t>INSERT Figure </a:t>
            </a:r>
            <a:r>
              <a:rPr lang="en-US" dirty="0" smtClean="0"/>
              <a:t>1.2 </a:t>
            </a:r>
            <a:r>
              <a:rPr lang="en-US" dirty="0"/>
              <a:t>HERE</a:t>
            </a:r>
          </a:p>
          <a:p>
            <a:endParaRPr lang="en-US" dirty="0"/>
          </a:p>
        </p:txBody>
      </p:sp>
      <p:sp>
        <p:nvSpPr>
          <p:cNvPr id="24" name="TextBox 23"/>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1.2</a:t>
            </a:r>
            <a:endParaRPr lang="en-US" b="1" dirty="0">
              <a:solidFill>
                <a:srgbClr val="2E4485"/>
              </a:solidFill>
              <a:latin typeface="HelveticaNeue Condensed"/>
              <a:cs typeface="HelveticaNeue Condensed"/>
            </a:endParaRPr>
          </a:p>
        </p:txBody>
      </p:sp>
    </p:spTree>
    <p:extLst>
      <p:ext uri="{BB962C8B-B14F-4D97-AF65-F5344CB8AC3E}">
        <p14:creationId xmlns:p14="http://schemas.microsoft.com/office/powerpoint/2010/main" val="3827490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28650" y="533400"/>
            <a:ext cx="8515350" cy="7620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800" dirty="0" smtClean="0"/>
              <a:t>Identifying Environmental Conditions</a:t>
            </a:r>
          </a:p>
        </p:txBody>
      </p:sp>
      <p:sp>
        <p:nvSpPr>
          <p:cNvPr id="20484" name="Rectangle 3"/>
          <p:cNvSpPr>
            <a:spLocks noGrp="1" noChangeArrowheads="1"/>
          </p:cNvSpPr>
          <p:nvPr>
            <p:ph type="body" idx="1"/>
          </p:nvPr>
        </p:nvSpPr>
        <p:spPr/>
        <p:txBody>
          <a:bodyPr>
            <a:normAutofit/>
          </a:bodyPr>
          <a:lstStyle/>
          <a:p>
            <a:pPr marL="0" indent="0">
              <a:buNone/>
            </a:pPr>
            <a:r>
              <a:rPr lang="en-US" sz="2800" dirty="0"/>
              <a:t>Social or physical conditions that influence risk </a:t>
            </a:r>
            <a:r>
              <a:rPr lang="en-US" sz="2800" dirty="0" smtClean="0"/>
              <a:t>behavior - </a:t>
            </a:r>
            <a:r>
              <a:rPr lang="en-US" sz="2800" i="1" dirty="0" smtClean="0"/>
              <a:t>indirectly</a:t>
            </a:r>
            <a:r>
              <a:rPr lang="en-US" sz="2800" dirty="0" smtClean="0"/>
              <a:t> or </a:t>
            </a:r>
            <a:r>
              <a:rPr lang="en-US" sz="2800" i="1" dirty="0" smtClean="0"/>
              <a:t>directly</a:t>
            </a:r>
            <a:r>
              <a:rPr lang="en-US" sz="2800" dirty="0" smtClean="0"/>
              <a:t> causes health problem</a:t>
            </a:r>
          </a:p>
          <a:p>
            <a:pPr lvl="1">
              <a:lnSpc>
                <a:spcPct val="110000"/>
              </a:lnSpc>
            </a:pPr>
            <a:r>
              <a:rPr lang="en-US" sz="2400" b="1" dirty="0" smtClean="0">
                <a:solidFill>
                  <a:srgbClr val="00ADEF"/>
                </a:solidFill>
              </a:rPr>
              <a:t>Social Environment: </a:t>
            </a:r>
            <a:r>
              <a:rPr lang="en-US" sz="2400" dirty="0" smtClean="0"/>
              <a:t>behavior of parents, peers, employers, health care providers; access to services; rules or laws; availability of resources </a:t>
            </a:r>
          </a:p>
          <a:p>
            <a:pPr lvl="1">
              <a:lnSpc>
                <a:spcPct val="110000"/>
              </a:lnSpc>
            </a:pPr>
            <a:r>
              <a:rPr lang="en-US" sz="2400" b="1" dirty="0" smtClean="0">
                <a:solidFill>
                  <a:srgbClr val="00ADEF"/>
                </a:solidFill>
              </a:rPr>
              <a:t>Physical </a:t>
            </a:r>
            <a:r>
              <a:rPr lang="en-US" sz="2400" b="1" dirty="0">
                <a:solidFill>
                  <a:srgbClr val="00ADEF"/>
                </a:solidFill>
              </a:rPr>
              <a:t>Environment: </a:t>
            </a:r>
            <a:r>
              <a:rPr lang="en-US" sz="2400" dirty="0"/>
              <a:t>water, air, housing</a:t>
            </a:r>
          </a:p>
          <a:p>
            <a:r>
              <a:rPr lang="en-US" sz="2800" dirty="0" smtClean="0"/>
              <a:t>Environmental factors can be prioritized in terms of their importance and changeability </a:t>
            </a:r>
          </a:p>
        </p:txBody>
      </p:sp>
    </p:spTree>
    <p:extLst>
      <p:ext uri="{BB962C8B-B14F-4D97-AF65-F5344CB8AC3E}">
        <p14:creationId xmlns:p14="http://schemas.microsoft.com/office/powerpoint/2010/main" val="195494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533400" y="533400"/>
            <a:ext cx="7239000" cy="7620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4400" dirty="0" smtClean="0"/>
              <a:t>Examples of Interpersonal Environment</a:t>
            </a:r>
          </a:p>
        </p:txBody>
      </p:sp>
      <p:sp>
        <p:nvSpPr>
          <p:cNvPr id="23556" name="Rectangle 3"/>
          <p:cNvSpPr>
            <a:spLocks noGrp="1" noChangeArrowheads="1"/>
          </p:cNvSpPr>
          <p:nvPr>
            <p:ph type="body" idx="1"/>
          </p:nvPr>
        </p:nvSpPr>
        <p:spPr>
          <a:xfrm>
            <a:off x="609600" y="2209800"/>
            <a:ext cx="7886700" cy="4351338"/>
          </a:xfrm>
        </p:spPr>
        <p:txBody>
          <a:bodyPr>
            <a:normAutofit/>
          </a:bodyPr>
          <a:lstStyle/>
          <a:p>
            <a:r>
              <a:rPr lang="en-US" sz="2800" b="1" dirty="0" smtClean="0">
                <a:solidFill>
                  <a:srgbClr val="00ADEF"/>
                </a:solidFill>
              </a:rPr>
              <a:t>Families </a:t>
            </a:r>
            <a:r>
              <a:rPr lang="en-US" sz="2800" dirty="0" smtClean="0"/>
              <a:t> - primary influence for socialization of children and continue to effect behavior throughout life </a:t>
            </a:r>
          </a:p>
          <a:p>
            <a:r>
              <a:rPr lang="en-US" sz="2800" b="1" dirty="0" smtClean="0">
                <a:solidFill>
                  <a:srgbClr val="00ADEF"/>
                </a:solidFill>
              </a:rPr>
              <a:t>Peer groups</a:t>
            </a:r>
            <a:r>
              <a:rPr lang="en-US" sz="2800" dirty="0" smtClean="0">
                <a:solidFill>
                  <a:srgbClr val="00ADEF"/>
                </a:solidFill>
              </a:rPr>
              <a:t> </a:t>
            </a:r>
            <a:r>
              <a:rPr lang="en-US" sz="2800" dirty="0" smtClean="0"/>
              <a:t>-  friends, neighbors, coworkers, and members of organizations (e.g., churches, social clubs, and service groups) </a:t>
            </a:r>
          </a:p>
          <a:p>
            <a:r>
              <a:rPr lang="en-US" sz="2800" b="1" dirty="0" smtClean="0">
                <a:solidFill>
                  <a:srgbClr val="00ADEF"/>
                </a:solidFill>
              </a:rPr>
              <a:t>Influential roles</a:t>
            </a:r>
            <a:r>
              <a:rPr lang="en-US" sz="2800" dirty="0" smtClean="0">
                <a:solidFill>
                  <a:srgbClr val="00ADEF"/>
                </a:solidFill>
              </a:rPr>
              <a:t> </a:t>
            </a:r>
            <a:r>
              <a:rPr lang="en-US" sz="2800" dirty="0" smtClean="0"/>
              <a:t>- special influence e.g., teachers, coaches, religious leaders, health care providers</a:t>
            </a:r>
          </a:p>
        </p:txBody>
      </p:sp>
    </p:spTree>
    <p:extLst>
      <p:ext uri="{BB962C8B-B14F-4D97-AF65-F5344CB8AC3E}">
        <p14:creationId xmlns:p14="http://schemas.microsoft.com/office/powerpoint/2010/main" val="3898667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457200" y="457200"/>
            <a:ext cx="7848600" cy="6858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4400" dirty="0" smtClean="0"/>
              <a:t>Examples of Organizational Environment</a:t>
            </a:r>
          </a:p>
        </p:txBody>
      </p:sp>
      <p:sp>
        <p:nvSpPr>
          <p:cNvPr id="24580" name="Rectangle 3"/>
          <p:cNvSpPr>
            <a:spLocks noGrp="1" noChangeArrowheads="1"/>
          </p:cNvSpPr>
          <p:nvPr>
            <p:ph type="body" idx="1"/>
          </p:nvPr>
        </p:nvSpPr>
        <p:spPr>
          <a:xfrm>
            <a:off x="628650" y="1825625"/>
            <a:ext cx="8058150" cy="4351338"/>
          </a:xfrm>
        </p:spPr>
        <p:txBody>
          <a:bodyPr>
            <a:normAutofit/>
          </a:bodyPr>
          <a:lstStyle/>
          <a:p>
            <a:pPr marL="0" indent="0">
              <a:lnSpc>
                <a:spcPct val="90000"/>
              </a:lnSpc>
              <a:buNone/>
            </a:pPr>
            <a:r>
              <a:rPr lang="en-US" sz="2800" dirty="0" smtClean="0"/>
              <a:t>Elements such as </a:t>
            </a:r>
            <a:r>
              <a:rPr lang="en-US" sz="2800" b="1" i="1" dirty="0" smtClean="0">
                <a:solidFill>
                  <a:srgbClr val="00ADEF"/>
                </a:solidFill>
              </a:rPr>
              <a:t>policies</a:t>
            </a:r>
            <a:r>
              <a:rPr lang="en-US" sz="2800" dirty="0" smtClean="0"/>
              <a:t>, </a:t>
            </a:r>
            <a:r>
              <a:rPr lang="en-US" sz="2800" b="1" i="1" dirty="0" smtClean="0">
                <a:solidFill>
                  <a:srgbClr val="00ADEF"/>
                </a:solidFill>
              </a:rPr>
              <a:t>practices</a:t>
            </a:r>
            <a:r>
              <a:rPr lang="en-US" sz="2800" dirty="0" smtClean="0"/>
              <a:t>, </a:t>
            </a:r>
            <a:r>
              <a:rPr lang="en-US" sz="2800" b="1" i="1" dirty="0" smtClean="0">
                <a:solidFill>
                  <a:srgbClr val="00ADEF"/>
                </a:solidFill>
              </a:rPr>
              <a:t>norms</a:t>
            </a:r>
            <a:r>
              <a:rPr lang="en-US" sz="2800" dirty="0" smtClean="0"/>
              <a:t>, and </a:t>
            </a:r>
            <a:r>
              <a:rPr lang="en-US" sz="2800" b="1" i="1" dirty="0" smtClean="0">
                <a:solidFill>
                  <a:srgbClr val="00ADEF"/>
                </a:solidFill>
              </a:rPr>
              <a:t>facilities</a:t>
            </a:r>
            <a:endParaRPr lang="en-US" dirty="0" smtClean="0"/>
          </a:p>
          <a:p>
            <a:pPr marL="0" indent="0">
              <a:lnSpc>
                <a:spcPct val="90000"/>
              </a:lnSpc>
              <a:spcBef>
                <a:spcPts val="1200"/>
              </a:spcBef>
              <a:buNone/>
            </a:pPr>
            <a:r>
              <a:rPr lang="en-US" sz="2800" dirty="0" smtClean="0"/>
              <a:t>Examples of health-related organizational elements:</a:t>
            </a:r>
          </a:p>
          <a:p>
            <a:pPr lvl="1">
              <a:lnSpc>
                <a:spcPct val="90000"/>
              </a:lnSpc>
            </a:pPr>
            <a:r>
              <a:rPr lang="en-US" sz="2800" dirty="0" smtClean="0"/>
              <a:t>Health care policies and health care facility characteristics e.g., hours of operation, lack of bilingual staff, long wait times, not accessible via public transportation</a:t>
            </a:r>
          </a:p>
          <a:p>
            <a:pPr lvl="1">
              <a:lnSpc>
                <a:spcPct val="90000"/>
              </a:lnSpc>
            </a:pPr>
            <a:r>
              <a:rPr lang="en-US" sz="2800" dirty="0"/>
              <a:t>Policies requiring parental consent</a:t>
            </a:r>
          </a:p>
          <a:p>
            <a:pPr marL="457200" lvl="1" indent="0">
              <a:lnSpc>
                <a:spcPct val="90000"/>
              </a:lnSpc>
              <a:buNone/>
            </a:pPr>
            <a:endParaRPr lang="en-US" dirty="0" smtClean="0"/>
          </a:p>
        </p:txBody>
      </p:sp>
    </p:spTree>
    <p:extLst>
      <p:ext uri="{BB962C8B-B14F-4D97-AF65-F5344CB8AC3E}">
        <p14:creationId xmlns:p14="http://schemas.microsoft.com/office/powerpoint/2010/main" val="1318122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bwMode="auto">
          <a:xfrm>
            <a:off x="228600" y="533400"/>
            <a:ext cx="8915400" cy="7620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4400" dirty="0" smtClean="0"/>
              <a:t>Examples of Community Environment </a:t>
            </a:r>
          </a:p>
        </p:txBody>
      </p:sp>
      <p:sp>
        <p:nvSpPr>
          <p:cNvPr id="25604" name="Rectangle 3"/>
          <p:cNvSpPr>
            <a:spLocks noGrp="1" noChangeArrowheads="1"/>
          </p:cNvSpPr>
          <p:nvPr>
            <p:ph type="body" idx="1"/>
          </p:nvPr>
        </p:nvSpPr>
        <p:spPr>
          <a:xfrm>
            <a:off x="457200" y="1447800"/>
            <a:ext cx="8229600" cy="4953000"/>
          </a:xfrm>
        </p:spPr>
        <p:txBody>
          <a:bodyPr>
            <a:noAutofit/>
          </a:bodyPr>
          <a:lstStyle/>
          <a:p>
            <a:pPr marL="234950" indent="-234950"/>
            <a:r>
              <a:rPr lang="en-US" sz="2800" dirty="0" smtClean="0"/>
              <a:t>Quality and quantity of housing</a:t>
            </a:r>
          </a:p>
          <a:p>
            <a:pPr marL="234950" indent="-234950"/>
            <a:r>
              <a:rPr lang="en-US" sz="2800" dirty="0" smtClean="0"/>
              <a:t>Access to health care</a:t>
            </a:r>
          </a:p>
          <a:p>
            <a:pPr marL="234950" indent="-234950"/>
            <a:r>
              <a:rPr lang="en-US" sz="2800" dirty="0" smtClean="0"/>
              <a:t>Availability of recreational resources</a:t>
            </a:r>
          </a:p>
          <a:p>
            <a:pPr marL="234950" indent="-234950"/>
            <a:r>
              <a:rPr lang="en-US" sz="2800" dirty="0" smtClean="0"/>
              <a:t>Smoking and other health ordinances</a:t>
            </a:r>
          </a:p>
          <a:p>
            <a:pPr marL="234950" indent="-234950"/>
            <a:r>
              <a:rPr lang="en-US" sz="2800" dirty="0" smtClean="0"/>
              <a:t>Law enforcement, judicial practices</a:t>
            </a:r>
          </a:p>
          <a:p>
            <a:pPr marL="234950" indent="-234950"/>
            <a:r>
              <a:rPr lang="en-US" sz="2800" dirty="0" smtClean="0"/>
              <a:t>Treatment resources for social problems e.g., child abuse, violence, and drug addiction</a:t>
            </a:r>
          </a:p>
        </p:txBody>
      </p:sp>
    </p:spTree>
    <p:extLst>
      <p:ext uri="{BB962C8B-B14F-4D97-AF65-F5344CB8AC3E}">
        <p14:creationId xmlns:p14="http://schemas.microsoft.com/office/powerpoint/2010/main" val="2986406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304800" y="533400"/>
            <a:ext cx="8839200" cy="884238"/>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400" dirty="0" smtClean="0"/>
              <a:t>Examples of Societal Environment </a:t>
            </a:r>
          </a:p>
        </p:txBody>
      </p:sp>
      <p:sp>
        <p:nvSpPr>
          <p:cNvPr id="26628" name="Rectangle 3"/>
          <p:cNvSpPr>
            <a:spLocks noGrp="1" noChangeArrowheads="1"/>
          </p:cNvSpPr>
          <p:nvPr>
            <p:ph type="body" idx="1"/>
          </p:nvPr>
        </p:nvSpPr>
        <p:spPr>
          <a:xfrm>
            <a:off x="533400" y="1600200"/>
            <a:ext cx="8229600" cy="4525963"/>
          </a:xfrm>
        </p:spPr>
        <p:txBody>
          <a:bodyPr>
            <a:normAutofit/>
          </a:bodyPr>
          <a:lstStyle/>
          <a:p>
            <a:pPr marL="234950" indent="-234950">
              <a:lnSpc>
                <a:spcPct val="90000"/>
              </a:lnSpc>
            </a:pPr>
            <a:r>
              <a:rPr lang="en-US" sz="2800" dirty="0" smtClean="0"/>
              <a:t>Legislation</a:t>
            </a:r>
          </a:p>
          <a:p>
            <a:pPr marL="234950" indent="-234950">
              <a:lnSpc>
                <a:spcPct val="90000"/>
              </a:lnSpc>
            </a:pPr>
            <a:r>
              <a:rPr lang="en-US" sz="2800" dirty="0" smtClean="0"/>
              <a:t>Enforcement</a:t>
            </a:r>
          </a:p>
          <a:p>
            <a:pPr marL="234950" indent="-234950">
              <a:lnSpc>
                <a:spcPct val="90000"/>
              </a:lnSpc>
            </a:pPr>
            <a:r>
              <a:rPr lang="en-US" sz="2800" dirty="0" smtClean="0"/>
              <a:t>Regulation</a:t>
            </a:r>
          </a:p>
          <a:p>
            <a:pPr marL="234950" indent="-234950">
              <a:lnSpc>
                <a:spcPct val="90000"/>
              </a:lnSpc>
            </a:pPr>
            <a:r>
              <a:rPr lang="en-US" sz="2800" dirty="0" smtClean="0"/>
              <a:t>Resource allocation </a:t>
            </a:r>
          </a:p>
          <a:p>
            <a:pPr marL="234950" indent="-234950">
              <a:lnSpc>
                <a:spcPct val="90000"/>
              </a:lnSpc>
            </a:pPr>
            <a:r>
              <a:rPr lang="en-US" sz="2800" dirty="0" smtClean="0"/>
              <a:t>Policies, programs, and facilities of large political and geographic groups</a:t>
            </a:r>
          </a:p>
          <a:p>
            <a:pPr marL="234950" indent="-234950">
              <a:lnSpc>
                <a:spcPct val="90000"/>
              </a:lnSpc>
            </a:pPr>
            <a:r>
              <a:rPr lang="en-US" sz="2800" dirty="0" smtClean="0"/>
              <a:t>Societal influences often function through governments</a:t>
            </a:r>
          </a:p>
        </p:txBody>
      </p:sp>
    </p:spTree>
    <p:extLst>
      <p:ext uri="{BB962C8B-B14F-4D97-AF65-F5344CB8AC3E}">
        <p14:creationId xmlns:p14="http://schemas.microsoft.com/office/powerpoint/2010/main" val="393765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Intervention Mapping Steps</a:t>
            </a:r>
            <a:endParaRPr lang="en-US" sz="44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000" b="1" dirty="0" smtClean="0">
                <a:solidFill>
                  <a:srgbClr val="00ADEF"/>
                </a:solidFill>
              </a:rPr>
              <a:t>Logic model of the problem </a:t>
            </a:r>
          </a:p>
          <a:p>
            <a:pPr marL="514350" indent="-514350">
              <a:buFont typeface="+mj-lt"/>
              <a:buAutoNum type="arabicPeriod"/>
            </a:pPr>
            <a:r>
              <a:rPr lang="en-US" sz="3000" dirty="0" smtClean="0"/>
              <a:t>Program outcomes and objectives (logic model of change)</a:t>
            </a:r>
          </a:p>
          <a:p>
            <a:pPr marL="514350" indent="-514350">
              <a:buFont typeface="+mj-lt"/>
              <a:buAutoNum type="arabicPeriod"/>
            </a:pPr>
            <a:r>
              <a:rPr lang="en-US" sz="3000" dirty="0" smtClean="0"/>
              <a:t>Program design</a:t>
            </a:r>
          </a:p>
          <a:p>
            <a:pPr marL="514350" indent="-514350">
              <a:buFont typeface="+mj-lt"/>
              <a:buAutoNum type="arabicPeriod"/>
            </a:pPr>
            <a:r>
              <a:rPr lang="en-US" sz="3000" dirty="0" smtClean="0"/>
              <a:t>Program production</a:t>
            </a:r>
          </a:p>
          <a:p>
            <a:pPr marL="514350" indent="-514350">
              <a:buFont typeface="+mj-lt"/>
              <a:buAutoNum type="arabicPeriod"/>
            </a:pPr>
            <a:r>
              <a:rPr lang="en-US" sz="3000" dirty="0" smtClean="0"/>
              <a:t>Program implementation plan</a:t>
            </a:r>
          </a:p>
          <a:p>
            <a:pPr marL="514350" indent="-514350">
              <a:buFont typeface="+mj-lt"/>
              <a:buAutoNum type="arabicPeriod"/>
            </a:pPr>
            <a:r>
              <a:rPr lang="en-US" sz="3000" dirty="0" smtClean="0"/>
              <a:t>Evaluation plan</a:t>
            </a:r>
          </a:p>
          <a:p>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a:t>
            </a:fld>
            <a:endParaRPr lang="en-US"/>
          </a:p>
        </p:txBody>
      </p:sp>
    </p:spTree>
    <p:extLst>
      <p:ext uri="{BB962C8B-B14F-4D97-AF65-F5344CB8AC3E}">
        <p14:creationId xmlns:p14="http://schemas.microsoft.com/office/powerpoint/2010/main" val="3641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bwMode="auto">
          <a:xfrm>
            <a:off x="609600" y="457200"/>
            <a:ext cx="8534400" cy="13716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4400" dirty="0" smtClean="0"/>
              <a:t>Describing Determinants of Behavioral and Environmental Risk</a:t>
            </a:r>
          </a:p>
        </p:txBody>
      </p:sp>
      <p:sp>
        <p:nvSpPr>
          <p:cNvPr id="23" name="TextBox 22"/>
          <p:cNvSpPr txBox="1"/>
          <p:nvPr/>
        </p:nvSpPr>
        <p:spPr>
          <a:xfrm>
            <a:off x="2057400" y="2743200"/>
            <a:ext cx="2370714" cy="646331"/>
          </a:xfrm>
          <a:prstGeom prst="rect">
            <a:avLst/>
          </a:prstGeom>
          <a:noFill/>
        </p:spPr>
        <p:txBody>
          <a:bodyPr wrap="none" rtlCol="0">
            <a:spAutoFit/>
          </a:bodyPr>
          <a:lstStyle/>
          <a:p>
            <a:r>
              <a:rPr lang="en-US" dirty="0"/>
              <a:t>INSERT Figure </a:t>
            </a:r>
            <a:r>
              <a:rPr lang="en-US" dirty="0" smtClean="0"/>
              <a:t>1.2 </a:t>
            </a:r>
            <a:r>
              <a:rPr lang="en-US" dirty="0"/>
              <a:t>HERE</a:t>
            </a:r>
          </a:p>
          <a:p>
            <a:endParaRPr lang="en-US" dirty="0"/>
          </a:p>
        </p:txBody>
      </p:sp>
      <p:sp>
        <p:nvSpPr>
          <p:cNvPr id="24" name="TextBox 23"/>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1.2</a:t>
            </a:r>
            <a:endParaRPr lang="en-US" b="1" dirty="0">
              <a:solidFill>
                <a:srgbClr val="2E4485"/>
              </a:solidFill>
              <a:latin typeface="HelveticaNeue Condensed"/>
              <a:cs typeface="HelveticaNeue Condensed"/>
            </a:endParaRPr>
          </a:p>
        </p:txBody>
      </p:sp>
    </p:spTree>
    <p:extLst>
      <p:ext uri="{BB962C8B-B14F-4D97-AF65-F5344CB8AC3E}">
        <p14:creationId xmlns:p14="http://schemas.microsoft.com/office/powerpoint/2010/main" val="180295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Describing Determinants</a:t>
            </a:r>
            <a:endParaRPr lang="en-US" sz="4400" dirty="0"/>
          </a:p>
        </p:txBody>
      </p:sp>
      <p:sp>
        <p:nvSpPr>
          <p:cNvPr id="3" name="Content Placeholder 2"/>
          <p:cNvSpPr>
            <a:spLocks noGrp="1"/>
          </p:cNvSpPr>
          <p:nvPr>
            <p:ph idx="1"/>
          </p:nvPr>
        </p:nvSpPr>
        <p:spPr/>
        <p:txBody>
          <a:bodyPr>
            <a:normAutofit/>
          </a:bodyPr>
          <a:lstStyle/>
          <a:p>
            <a:r>
              <a:rPr lang="en-US" sz="2800" dirty="0" smtClean="0"/>
              <a:t>Determinants of the behavior and environmental factors</a:t>
            </a:r>
          </a:p>
          <a:p>
            <a:r>
              <a:rPr lang="en-US" sz="2800" dirty="0" smtClean="0"/>
              <a:t>Reside at the individual level (predisposing, reinforcing, and enabling factors) (e.g., attitudes, knowledge, self-efficacy, cultural beliefs)</a:t>
            </a:r>
          </a:p>
          <a:p>
            <a:r>
              <a:rPr lang="en-US" sz="2800" dirty="0" smtClean="0"/>
              <a:t>Evidence for determinants is usually </a:t>
            </a:r>
            <a:r>
              <a:rPr lang="en-US" sz="2800" dirty="0" err="1" smtClean="0"/>
              <a:t>correlational</a:t>
            </a:r>
            <a:r>
              <a:rPr lang="en-US" sz="2800" dirty="0" smtClean="0"/>
              <a:t> vs. causal, so determinants are somewhat hypothetical</a:t>
            </a:r>
          </a:p>
          <a:p>
            <a:pPr>
              <a:buNone/>
            </a:pPr>
            <a:endParaRPr lang="en-US" dirty="0" smtClean="0"/>
          </a:p>
          <a:p>
            <a:endParaRPr lang="en-US" dirty="0"/>
          </a:p>
        </p:txBody>
      </p:sp>
    </p:spTree>
    <p:extLst>
      <p:ext uri="{BB962C8B-B14F-4D97-AF65-F5344CB8AC3E}">
        <p14:creationId xmlns:p14="http://schemas.microsoft.com/office/powerpoint/2010/main" val="12181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325563"/>
          </a:xfrm>
        </p:spPr>
        <p:txBody>
          <a:bodyPr>
            <a:normAutofit fontScale="90000"/>
          </a:bodyPr>
          <a:lstStyle/>
          <a:p>
            <a:r>
              <a:rPr lang="en-US" sz="4900" dirty="0"/>
              <a:t>Task </a:t>
            </a:r>
            <a:r>
              <a:rPr lang="en-US" sz="4900" dirty="0" smtClean="0"/>
              <a:t>3: </a:t>
            </a:r>
            <a:r>
              <a:rPr lang="en-US" sz="4900" dirty="0"/>
              <a:t>Describe the </a:t>
            </a:r>
            <a:r>
              <a:rPr lang="en-US" sz="4900" dirty="0" smtClean="0"/>
              <a:t>Intervention Context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800" dirty="0" smtClean="0"/>
              <a:t>It is </a:t>
            </a:r>
            <a:r>
              <a:rPr lang="en-US" sz="2800" dirty="0"/>
              <a:t>important to balance </a:t>
            </a:r>
            <a:r>
              <a:rPr lang="en-US" sz="2800" dirty="0" smtClean="0"/>
              <a:t>the needs </a:t>
            </a:r>
            <a:r>
              <a:rPr lang="en-US" sz="2800" dirty="0"/>
              <a:t>assessment with an assessment of the community’s assets, </a:t>
            </a:r>
            <a:r>
              <a:rPr lang="en-US" sz="2800" dirty="0" smtClean="0"/>
              <a:t>capacities, and abilities</a:t>
            </a:r>
          </a:p>
          <a:p>
            <a:r>
              <a:rPr lang="en-US" sz="2800" dirty="0" smtClean="0"/>
              <a:t>Map assets and capacities at each environmental level to identify existing community factors that could be incorporated or leveraged to support a health promotion program</a:t>
            </a:r>
          </a:p>
          <a:p>
            <a:r>
              <a:rPr lang="en-US" sz="2800" dirty="0" smtClean="0"/>
              <a:t>Identify an </a:t>
            </a:r>
            <a:r>
              <a:rPr lang="en-US" sz="2800" dirty="0"/>
              <a:t>appropriate setting for the </a:t>
            </a:r>
            <a:r>
              <a:rPr lang="en-US" sz="2800" dirty="0" smtClean="0"/>
              <a:t>intervention with widespread </a:t>
            </a:r>
            <a:r>
              <a:rPr lang="en-US" sz="2800" dirty="0"/>
              <a:t>access to the priority population and </a:t>
            </a:r>
            <a:r>
              <a:rPr lang="en-US" sz="2800" dirty="0" smtClean="0"/>
              <a:t>the</a:t>
            </a:r>
            <a:r>
              <a:rPr lang="en-US" sz="2800" dirty="0"/>
              <a:t> </a:t>
            </a:r>
            <a:r>
              <a:rPr lang="en-US" sz="2800" dirty="0" smtClean="0"/>
              <a:t>capacity </a:t>
            </a:r>
            <a:r>
              <a:rPr lang="en-US" sz="2800" dirty="0"/>
              <a:t>to implement the intervention with fidelity</a:t>
            </a:r>
          </a:p>
        </p:txBody>
      </p:sp>
      <p:sp>
        <p:nvSpPr>
          <p:cNvPr id="4" name="Slide Number Placeholder 3"/>
          <p:cNvSpPr>
            <a:spLocks noGrp="1"/>
          </p:cNvSpPr>
          <p:nvPr>
            <p:ph type="sldNum" sz="quarter" idx="12"/>
          </p:nvPr>
        </p:nvSpPr>
        <p:spPr/>
        <p:txBody>
          <a:bodyPr/>
          <a:lstStyle/>
          <a:p>
            <a:fld id="{62CDD89C-9B7B-483B-B85C-9F4C5B5A58B8}" type="slidenum">
              <a:rPr lang="en-US" smtClean="0"/>
              <a:pPr/>
              <a:t>22</a:t>
            </a:fld>
            <a:endParaRPr lang="en-US"/>
          </a:p>
        </p:txBody>
      </p:sp>
    </p:spTree>
    <p:extLst>
      <p:ext uri="{BB962C8B-B14F-4D97-AF65-F5344CB8AC3E}">
        <p14:creationId xmlns:p14="http://schemas.microsoft.com/office/powerpoint/2010/main" val="2324791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Community Asset Assessment</a:t>
            </a:r>
            <a:endParaRPr lang="en-US" sz="4400" dirty="0"/>
          </a:p>
        </p:txBody>
      </p:sp>
      <p:sp>
        <p:nvSpPr>
          <p:cNvPr id="16" name="Slide Number Placeholder 15"/>
          <p:cNvSpPr>
            <a:spLocks noGrp="1"/>
          </p:cNvSpPr>
          <p:nvPr>
            <p:ph type="sldNum" sz="quarter" idx="12"/>
          </p:nvPr>
        </p:nvSpPr>
        <p:spPr/>
        <p:txBody>
          <a:bodyPr/>
          <a:lstStyle/>
          <a:p>
            <a:fld id="{62CDD89C-9B7B-483B-B85C-9F4C5B5A58B8}" type="slidenum">
              <a:rPr lang="en-US" smtClean="0"/>
              <a:pPr/>
              <a:t>23</a:t>
            </a:fld>
            <a:endParaRPr lang="en-US"/>
          </a:p>
        </p:txBody>
      </p:sp>
      <p:sp>
        <p:nvSpPr>
          <p:cNvPr id="42" name="TextBox 41"/>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Table 4.4</a:t>
            </a:r>
            <a:endParaRPr lang="en-US" b="1" dirty="0">
              <a:solidFill>
                <a:srgbClr val="2E4485"/>
              </a:solidFill>
              <a:latin typeface="HelveticaNeue Condensed"/>
              <a:cs typeface="HelveticaNeue Condensed"/>
            </a:endParaRPr>
          </a:p>
        </p:txBody>
      </p:sp>
      <p:sp>
        <p:nvSpPr>
          <p:cNvPr id="2" name="TextBox 1"/>
          <p:cNvSpPr txBox="1"/>
          <p:nvPr/>
        </p:nvSpPr>
        <p:spPr>
          <a:xfrm>
            <a:off x="2057400" y="2743200"/>
            <a:ext cx="2283574" cy="646331"/>
          </a:xfrm>
          <a:prstGeom prst="rect">
            <a:avLst/>
          </a:prstGeom>
          <a:noFill/>
        </p:spPr>
        <p:txBody>
          <a:bodyPr wrap="none" rtlCol="0">
            <a:spAutoFit/>
          </a:bodyPr>
          <a:lstStyle/>
          <a:p>
            <a:r>
              <a:rPr lang="en-US" dirty="0"/>
              <a:t>INSERT </a:t>
            </a:r>
            <a:r>
              <a:rPr lang="en-US" dirty="0" smtClean="0"/>
              <a:t>Table 4.4 HERE</a:t>
            </a:r>
            <a:endParaRPr lang="en-US" dirty="0"/>
          </a:p>
          <a:p>
            <a:endParaRPr lang="en-US" dirty="0"/>
          </a:p>
        </p:txBody>
      </p:sp>
    </p:spTree>
    <p:extLst>
      <p:ext uri="{BB962C8B-B14F-4D97-AF65-F5344CB8AC3E}">
        <p14:creationId xmlns:p14="http://schemas.microsoft.com/office/powerpoint/2010/main" val="239545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0"/>
            <a:ext cx="7886700" cy="960437"/>
          </a:xfrm>
        </p:spPr>
        <p:txBody>
          <a:bodyPr>
            <a:normAutofit fontScale="90000"/>
          </a:bodyPr>
          <a:lstStyle/>
          <a:p>
            <a:r>
              <a:rPr lang="en-US" sz="4900" dirty="0"/>
              <a:t>Task 4: State </a:t>
            </a:r>
            <a:r>
              <a:rPr lang="en-US" sz="4900" dirty="0" smtClean="0"/>
              <a:t>Program Goals</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24</a:t>
            </a:fld>
            <a:endParaRPr lang="en-US"/>
          </a:p>
        </p:txBody>
      </p:sp>
      <p:sp>
        <p:nvSpPr>
          <p:cNvPr id="5" name="Rectangle 3"/>
          <p:cNvSpPr>
            <a:spLocks noGrp="1" noChangeArrowheads="1"/>
          </p:cNvSpPr>
          <p:nvPr>
            <p:ph idx="1"/>
          </p:nvPr>
        </p:nvSpPr>
        <p:spPr/>
        <p:txBody>
          <a:bodyPr>
            <a:normAutofit/>
          </a:bodyPr>
          <a:lstStyle/>
          <a:p>
            <a:pPr marL="234950" indent="-234950"/>
            <a:r>
              <a:rPr lang="en-US" sz="3000" dirty="0" smtClean="0"/>
              <a:t>Set priorities </a:t>
            </a:r>
          </a:p>
          <a:p>
            <a:pPr marL="234950" indent="-234950"/>
            <a:r>
              <a:rPr lang="en-US" sz="3000" dirty="0" smtClean="0"/>
              <a:t>Write program goals</a:t>
            </a:r>
          </a:p>
          <a:p>
            <a:pPr lvl="1"/>
            <a:r>
              <a:rPr lang="en-US" sz="3000" dirty="0" smtClean="0"/>
              <a:t>Health outcomes</a:t>
            </a:r>
          </a:p>
          <a:p>
            <a:pPr lvl="1"/>
            <a:r>
              <a:rPr lang="en-US" sz="3000" dirty="0" smtClean="0"/>
              <a:t>Health-related behavioral outcomes</a:t>
            </a:r>
          </a:p>
          <a:p>
            <a:pPr lvl="1"/>
            <a:r>
              <a:rPr lang="en-US" sz="3000" dirty="0" smtClean="0"/>
              <a:t>Health-related environmental outcomes</a:t>
            </a:r>
          </a:p>
          <a:p>
            <a:pPr lvl="1"/>
            <a:endParaRPr lang="en-US" sz="3000" dirty="0" smtClean="0"/>
          </a:p>
        </p:txBody>
      </p:sp>
    </p:spTree>
    <p:extLst>
      <p:ext uri="{BB962C8B-B14F-4D97-AF65-F5344CB8AC3E}">
        <p14:creationId xmlns:p14="http://schemas.microsoft.com/office/powerpoint/2010/main" val="2324791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ormAutofit/>
          </a:bodyPr>
          <a:lstStyle/>
          <a:p>
            <a:r>
              <a:rPr lang="en-US" sz="4400" dirty="0" smtClean="0"/>
              <a:t>Criteria for Setting Priorities </a:t>
            </a:r>
          </a:p>
        </p:txBody>
      </p:sp>
      <p:sp>
        <p:nvSpPr>
          <p:cNvPr id="50180" name="Rectangle 3"/>
          <p:cNvSpPr>
            <a:spLocks noGrp="1" noChangeArrowheads="1"/>
          </p:cNvSpPr>
          <p:nvPr>
            <p:ph type="body" idx="1"/>
          </p:nvPr>
        </p:nvSpPr>
        <p:spPr>
          <a:xfrm>
            <a:off x="457200" y="1752600"/>
            <a:ext cx="8229600" cy="4191000"/>
          </a:xfrm>
        </p:spPr>
        <p:txBody>
          <a:bodyPr>
            <a:noAutofit/>
          </a:bodyPr>
          <a:lstStyle/>
          <a:p>
            <a:pPr marL="234950" indent="-234950"/>
            <a:r>
              <a:rPr lang="en-US" sz="2800" dirty="0" smtClean="0"/>
              <a:t>Magnitude between what is &amp; what could be</a:t>
            </a:r>
          </a:p>
          <a:p>
            <a:pPr marL="234950" indent="-234950"/>
            <a:r>
              <a:rPr lang="en-US" sz="2800" dirty="0" smtClean="0"/>
              <a:t>Difference in burden from a problem among groups</a:t>
            </a:r>
          </a:p>
          <a:p>
            <a:pPr marL="234950" indent="-234950"/>
            <a:r>
              <a:rPr lang="en-US" sz="2800" dirty="0" smtClean="0"/>
              <a:t>Practical issues, e.g., consequences of ignoring the needs vs. possible costs of implementing a solution </a:t>
            </a:r>
          </a:p>
          <a:p>
            <a:pPr marL="234950" indent="-234950"/>
            <a:r>
              <a:rPr lang="en-US" sz="2800" dirty="0" smtClean="0"/>
              <a:t>Political and social factors, e.g., community values, context of priorities (local, regional, national and international), public and leader expectations, available interest and expertise, momentum, and availability of funding and human resources</a:t>
            </a:r>
          </a:p>
        </p:txBody>
      </p:sp>
      <p:sp>
        <p:nvSpPr>
          <p:cNvPr id="6" name="Rectangle 5"/>
          <p:cNvSpPr/>
          <p:nvPr/>
        </p:nvSpPr>
        <p:spPr>
          <a:xfrm>
            <a:off x="628650" y="6005511"/>
            <a:ext cx="2864951" cy="369332"/>
          </a:xfrm>
          <a:prstGeom prst="rect">
            <a:avLst/>
          </a:prstGeom>
        </p:spPr>
        <p:txBody>
          <a:bodyPr wrap="none">
            <a:spAutoFit/>
          </a:bodyPr>
          <a:lstStyle/>
          <a:p>
            <a:r>
              <a:rPr lang="en-US" dirty="0" smtClean="0">
                <a:latin typeface="HelveticaNeue Condensed"/>
                <a:cs typeface="HelveticaNeue Condensed"/>
              </a:rPr>
              <a:t>(</a:t>
            </a:r>
            <a:r>
              <a:rPr lang="en-US" dirty="0" err="1" smtClean="0">
                <a:latin typeface="HelveticaNeue Condensed"/>
                <a:cs typeface="HelveticaNeue Condensed"/>
              </a:rPr>
              <a:t>Altschuld</a:t>
            </a:r>
            <a:r>
              <a:rPr lang="en-US" dirty="0" smtClean="0">
                <a:latin typeface="HelveticaNeue Condensed"/>
                <a:cs typeface="HelveticaNeue Condensed"/>
              </a:rPr>
              <a:t> &amp; Kumar, 2010)</a:t>
            </a:r>
          </a:p>
        </p:txBody>
      </p:sp>
    </p:spTree>
    <p:extLst>
      <p:ext uri="{BB962C8B-B14F-4D97-AF65-F5344CB8AC3E}">
        <p14:creationId xmlns:p14="http://schemas.microsoft.com/office/powerpoint/2010/main" val="1702017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rmAutofit/>
          </a:bodyPr>
          <a:lstStyle/>
          <a:p>
            <a:r>
              <a:rPr lang="en-US" sz="4400" dirty="0" smtClean="0"/>
              <a:t>Relevance and Changeability</a:t>
            </a:r>
          </a:p>
        </p:txBody>
      </p:sp>
      <p:sp>
        <p:nvSpPr>
          <p:cNvPr id="51204" name="Rectangle 3"/>
          <p:cNvSpPr>
            <a:spLocks noGrp="1" noChangeArrowheads="1"/>
          </p:cNvSpPr>
          <p:nvPr>
            <p:ph type="body" idx="1"/>
          </p:nvPr>
        </p:nvSpPr>
        <p:spPr>
          <a:xfrm>
            <a:off x="628650" y="1600200"/>
            <a:ext cx="7886700" cy="4351338"/>
          </a:xfrm>
        </p:spPr>
        <p:txBody>
          <a:bodyPr>
            <a:noAutofit/>
          </a:bodyPr>
          <a:lstStyle/>
          <a:p>
            <a:r>
              <a:rPr lang="en-US" sz="2800" b="1" dirty="0" smtClean="0"/>
              <a:t>Relevance</a:t>
            </a:r>
            <a:r>
              <a:rPr lang="en-US" sz="2800" dirty="0" smtClean="0"/>
              <a:t> </a:t>
            </a:r>
            <a:r>
              <a:rPr lang="en-US" sz="2800" dirty="0" smtClean="0">
                <a:solidFill>
                  <a:srgbClr val="00ADEF"/>
                </a:solidFill>
              </a:rPr>
              <a:t>= evidence of strength of association</a:t>
            </a:r>
          </a:p>
          <a:p>
            <a:pPr lvl="1"/>
            <a:r>
              <a:rPr lang="en-US" sz="2400" dirty="0" smtClean="0"/>
              <a:t>E.g., between behavior &amp; health outcome, environmental factor &amp; behavior, determinant &amp; behavior</a:t>
            </a:r>
          </a:p>
          <a:p>
            <a:pPr lvl="1"/>
            <a:r>
              <a:rPr lang="en-US" sz="2400" dirty="0" smtClean="0"/>
              <a:t>Use evidence tables to summarize findings</a:t>
            </a:r>
          </a:p>
          <a:p>
            <a:pPr lvl="1"/>
            <a:r>
              <a:rPr lang="en-US" sz="2400" dirty="0" smtClean="0">
                <a:ea typeface="ＭＳ Ｐゴシック" pitchFamily="34" charset="-128"/>
              </a:rPr>
              <a:t>Consider effect sizes not just statistical significance</a:t>
            </a:r>
            <a:endParaRPr lang="en-US" sz="2400" dirty="0" smtClean="0"/>
          </a:p>
          <a:p>
            <a:r>
              <a:rPr lang="en-US" sz="2800" b="1" dirty="0" smtClean="0"/>
              <a:t>Changeability</a:t>
            </a:r>
            <a:r>
              <a:rPr lang="en-US" sz="2800" dirty="0" smtClean="0"/>
              <a:t> </a:t>
            </a:r>
            <a:r>
              <a:rPr lang="en-US" sz="2800" dirty="0" smtClean="0">
                <a:solidFill>
                  <a:srgbClr val="00ADEF"/>
                </a:solidFill>
              </a:rPr>
              <a:t>= strength of the evidence </a:t>
            </a:r>
            <a:r>
              <a:rPr lang="en-US" sz="2800" dirty="0">
                <a:solidFill>
                  <a:srgbClr val="00ADEF"/>
                </a:solidFill>
              </a:rPr>
              <a:t>t</a:t>
            </a:r>
            <a:r>
              <a:rPr lang="en-US" sz="2800" dirty="0" smtClean="0">
                <a:solidFill>
                  <a:srgbClr val="00ADEF"/>
                </a:solidFill>
              </a:rPr>
              <a:t>hat the behavior  (environmental factor or determinant) can be changed by an intervention</a:t>
            </a:r>
          </a:p>
          <a:p>
            <a:r>
              <a:rPr lang="en-US" sz="2800" dirty="0" smtClean="0"/>
              <a:t>Behaviors and environmental factors that are </a:t>
            </a:r>
            <a:r>
              <a:rPr lang="en-US" sz="2800" b="1" u="sng" dirty="0" smtClean="0"/>
              <a:t>both</a:t>
            </a:r>
            <a:r>
              <a:rPr lang="en-US" sz="2800" dirty="0" smtClean="0"/>
              <a:t> </a:t>
            </a:r>
            <a:r>
              <a:rPr lang="en-US" sz="2800" i="1" dirty="0" smtClean="0">
                <a:solidFill>
                  <a:srgbClr val="00ADEF"/>
                </a:solidFill>
              </a:rPr>
              <a:t>more relevant </a:t>
            </a:r>
            <a:r>
              <a:rPr lang="en-US" sz="2800" dirty="0" smtClean="0">
                <a:solidFill>
                  <a:srgbClr val="00ADEF"/>
                </a:solidFill>
              </a:rPr>
              <a:t>and </a:t>
            </a:r>
            <a:r>
              <a:rPr lang="en-US" sz="2800" i="1" dirty="0" smtClean="0">
                <a:solidFill>
                  <a:srgbClr val="00ADEF"/>
                </a:solidFill>
              </a:rPr>
              <a:t>more changeable </a:t>
            </a:r>
            <a:r>
              <a:rPr lang="en-US" sz="2800" dirty="0" smtClean="0"/>
              <a:t>will be a high priority for program focus</a:t>
            </a:r>
          </a:p>
        </p:txBody>
      </p:sp>
    </p:spTree>
    <p:extLst>
      <p:ext uri="{BB962C8B-B14F-4D97-AF65-F5344CB8AC3E}">
        <p14:creationId xmlns:p14="http://schemas.microsoft.com/office/powerpoint/2010/main" val="37564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304800" y="239468"/>
            <a:ext cx="8534400" cy="1325563"/>
          </a:xfrm>
        </p:spPr>
        <p:txBody>
          <a:bodyPr>
            <a:normAutofit/>
          </a:bodyPr>
          <a:lstStyle/>
          <a:p>
            <a:r>
              <a:rPr lang="en-US" sz="4400" dirty="0" smtClean="0"/>
              <a:t>Program Goals From the </a:t>
            </a:r>
            <a:br>
              <a:rPr lang="en-US" sz="4400" dirty="0" smtClean="0"/>
            </a:br>
            <a:r>
              <a:rPr lang="en-US" sz="4400" dirty="0" smtClean="0"/>
              <a:t>Needs Assessment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10747503"/>
              </p:ext>
            </p:extLst>
          </p:nvPr>
        </p:nvGraphicFramePr>
        <p:xfrm>
          <a:off x="495300" y="2057400"/>
          <a:ext cx="8153400" cy="3942806"/>
        </p:xfrm>
        <a:graphic>
          <a:graphicData uri="http://schemas.openxmlformats.org/drawingml/2006/table">
            <a:tbl>
              <a:tblPr firstRow="1" bandRow="1">
                <a:tableStyleId>{5C22544A-7EE6-4342-B048-85BDC9FD1C3A}</a:tableStyleId>
              </a:tblPr>
              <a:tblGrid>
                <a:gridCol w="3429000"/>
                <a:gridCol w="4724400"/>
              </a:tblGrid>
              <a:tr h="533400">
                <a:tc>
                  <a:txBody>
                    <a:bodyPr/>
                    <a:lstStyle/>
                    <a:p>
                      <a:r>
                        <a:rPr lang="en-US" sz="2800" b="1" i="0" dirty="0" smtClean="0">
                          <a:solidFill>
                            <a:srgbClr val="00ADEF"/>
                          </a:solidFill>
                          <a:latin typeface="HelveticaNeue Condensed"/>
                          <a:cs typeface="HelveticaNeue Condensed"/>
                        </a:rPr>
                        <a:t>Type of Objective</a:t>
                      </a:r>
                      <a:endParaRPr lang="en-US" sz="2800" b="1" i="0" dirty="0">
                        <a:solidFill>
                          <a:srgbClr val="00ADEF"/>
                        </a:solidFill>
                        <a:latin typeface="HelveticaNeue Condensed"/>
                        <a:cs typeface="HelveticaNeue Condensed"/>
                      </a:endParaRP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solidFill>
                      <a:srgbClr val="2E4485"/>
                    </a:solidFill>
                  </a:tcPr>
                </a:tc>
                <a:tc>
                  <a:txBody>
                    <a:bodyPr/>
                    <a:lstStyle/>
                    <a:p>
                      <a:r>
                        <a:rPr lang="en-US" sz="2800" b="1" i="0" dirty="0" smtClean="0">
                          <a:solidFill>
                            <a:srgbClr val="00ADEF"/>
                          </a:solidFill>
                          <a:latin typeface="HelveticaNeue Condensed"/>
                          <a:cs typeface="HelveticaNeue Condensed"/>
                        </a:rPr>
                        <a:t>Definition</a:t>
                      </a:r>
                      <a:endParaRPr lang="en-US" sz="2800" b="1" i="0" dirty="0">
                        <a:solidFill>
                          <a:srgbClr val="00ADEF"/>
                        </a:solidFill>
                        <a:latin typeface="HelveticaNeue Condensed"/>
                        <a:cs typeface="HelveticaNeue Condensed"/>
                      </a:endParaRP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solidFill>
                      <a:srgbClr val="2E4485"/>
                    </a:solidFill>
                  </a:tcPr>
                </a:tc>
              </a:tr>
              <a:tr h="1360074">
                <a:tc>
                  <a:txBody>
                    <a:bodyPr/>
                    <a:lstStyle/>
                    <a:p>
                      <a:r>
                        <a:rPr lang="en-US" sz="2200" b="0" i="0" dirty="0" smtClean="0">
                          <a:solidFill>
                            <a:srgbClr val="2E4485"/>
                          </a:solidFill>
                          <a:latin typeface="HelveticaNeue Condensed"/>
                          <a:cs typeface="HelveticaNeue Condensed"/>
                        </a:rPr>
                        <a:t>Health Outcomes</a:t>
                      </a:r>
                      <a:endParaRPr lang="en-US" sz="2200" b="0" i="0" dirty="0">
                        <a:solidFill>
                          <a:srgbClr val="2E4485"/>
                        </a:solidFill>
                        <a:latin typeface="HelveticaNeue Condensed"/>
                        <a:cs typeface="HelveticaNeue Condensed"/>
                      </a:endParaRP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2E4485"/>
                          </a:solidFill>
                          <a:latin typeface="HelveticaNeue Condensed"/>
                          <a:cs typeface="HelveticaNeue Condensed"/>
                        </a:rPr>
                        <a:t>What will change in terms of the health problem? Among whom? By how much? By when? </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r>
              <a:tr h="952052">
                <a:tc>
                  <a:txBody>
                    <a:bodyPr/>
                    <a:lstStyle/>
                    <a:p>
                      <a:r>
                        <a:rPr lang="en-US" sz="2200" b="0" i="0" dirty="0" smtClean="0">
                          <a:solidFill>
                            <a:srgbClr val="2E4485"/>
                          </a:solidFill>
                          <a:latin typeface="HelveticaNeue Condensed"/>
                          <a:cs typeface="HelveticaNeue Condensed"/>
                        </a:rPr>
                        <a:t>Health-Related Behavior Outcomes</a:t>
                      </a:r>
                      <a:endParaRPr lang="en-US" sz="2200" b="0" i="0" dirty="0">
                        <a:solidFill>
                          <a:srgbClr val="2E4485"/>
                        </a:solidFill>
                        <a:latin typeface="HelveticaNeue Condensed"/>
                        <a:cs typeface="HelveticaNeue Condensed"/>
                      </a:endParaRP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2E4485"/>
                          </a:solidFill>
                          <a:latin typeface="HelveticaNeue Condensed"/>
                          <a:cs typeface="HelveticaNeue Condensed"/>
                        </a:rPr>
                        <a:t>What health related behavior will change? Among whom? By how much? By when? </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r>
              <a:tr h="952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2E4485"/>
                          </a:solidFill>
                          <a:latin typeface="HelveticaNeue Condensed"/>
                          <a:cs typeface="HelveticaNeue Condensed"/>
                        </a:rPr>
                        <a:t>Health-related Environmental Outcomes</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2E4485"/>
                          </a:solidFill>
                          <a:latin typeface="HelveticaNeue Condensed"/>
                          <a:cs typeface="HelveticaNeue Condensed"/>
                        </a:rPr>
                        <a:t>What environmental conditions will change? By how much? By when? </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9674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886700" cy="2852737"/>
          </a:xfrm>
        </p:spPr>
        <p:txBody>
          <a:bodyPr>
            <a:normAutofit/>
          </a:bodyPr>
          <a:lstStyle/>
          <a:p>
            <a:r>
              <a:rPr lang="en-US" sz="5400" dirty="0" smtClean="0"/>
              <a:t>Example</a:t>
            </a:r>
            <a:endParaRPr lang="en-US" sz="5400" dirty="0"/>
          </a:p>
        </p:txBody>
      </p:sp>
      <p:sp>
        <p:nvSpPr>
          <p:cNvPr id="6" name="Text Placeholder 5"/>
          <p:cNvSpPr>
            <a:spLocks noGrp="1"/>
          </p:cNvSpPr>
          <p:nvPr>
            <p:ph type="body" idx="1"/>
          </p:nvPr>
        </p:nvSpPr>
        <p:spPr>
          <a:xfrm>
            <a:off x="914400" y="3276600"/>
            <a:ext cx="7086600" cy="2133600"/>
          </a:xfrm>
        </p:spPr>
        <p:txBody>
          <a:bodyPr>
            <a:normAutofit/>
          </a:bodyPr>
          <a:lstStyle/>
          <a:p>
            <a:r>
              <a:rPr lang="en-US" sz="3900" dirty="0" smtClean="0">
                <a:solidFill>
                  <a:schemeClr val="tx1"/>
                </a:solidFill>
                <a:latin typeface="+mj-lt"/>
              </a:rPr>
              <a:t>It’s Your Game…Keep It Real (IYG)</a:t>
            </a:r>
          </a:p>
          <a:p>
            <a:endParaRPr lang="en-US" dirty="0" smtClean="0">
              <a:solidFill>
                <a:schemeClr val="tx1"/>
              </a:solidFill>
              <a:latin typeface="+mj-lt"/>
            </a:endParaRPr>
          </a:p>
          <a:p>
            <a:pPr algn="ctr"/>
            <a:r>
              <a:rPr lang="en-US" sz="3200" dirty="0" smtClean="0">
                <a:solidFill>
                  <a:schemeClr val="tx1"/>
                </a:solidFill>
                <a:latin typeface="+mj-lt"/>
              </a:rPr>
              <a:t>A sexual health education program for middle school students</a:t>
            </a:r>
          </a:p>
          <a:p>
            <a:endParaRPr lang="en-US" sz="3200" dirty="0">
              <a:solidFill>
                <a:schemeClr val="tx1"/>
              </a:solidFill>
              <a:latin typeface="+mj-lt"/>
            </a:endParaRPr>
          </a:p>
          <a:p>
            <a:endParaRPr lang="en-US" sz="3200" dirty="0">
              <a:solidFill>
                <a:schemeClr val="tx1"/>
              </a:solidFill>
              <a:latin typeface="+mj-lt"/>
            </a:endParaRPr>
          </a:p>
        </p:txBody>
      </p:sp>
      <p:sp>
        <p:nvSpPr>
          <p:cNvPr id="4" name="Slide Number Placeholder 3"/>
          <p:cNvSpPr>
            <a:spLocks noGrp="1"/>
          </p:cNvSpPr>
          <p:nvPr>
            <p:ph type="sldNum" sz="quarter" idx="12"/>
          </p:nvPr>
        </p:nvSpPr>
        <p:spPr/>
        <p:txBody>
          <a:bodyPr/>
          <a:lstStyle/>
          <a:p>
            <a:fld id="{62CDD89C-9B7B-483B-B85C-9F4C5B5A58B8}" type="slidenum">
              <a:rPr lang="en-US" smtClean="0"/>
              <a:pPr/>
              <a:t>28</a:t>
            </a:fld>
            <a:endParaRPr 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val="2541512876"/>
              </p:ext>
            </p:extLst>
          </p:nvPr>
        </p:nvGraphicFramePr>
        <p:xfrm>
          <a:off x="6726115" y="1221214"/>
          <a:ext cx="1600200" cy="1308100"/>
        </p:xfrm>
        <a:graphic>
          <a:graphicData uri="http://schemas.openxmlformats.org/presentationml/2006/ole">
            <mc:AlternateContent xmlns:mc="http://schemas.openxmlformats.org/markup-compatibility/2006">
              <mc:Choice xmlns:v="urn:schemas-microsoft-com:vml" Requires="v">
                <p:oleObj spid="_x0000_s1037"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115" y="1221214"/>
                        <a:ext cx="16002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0925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977" y="1524000"/>
            <a:ext cx="7886700" cy="4351338"/>
          </a:xfrm>
        </p:spPr>
        <p:txBody>
          <a:bodyPr>
            <a:normAutofit/>
          </a:bodyPr>
          <a:lstStyle/>
          <a:p>
            <a:r>
              <a:rPr lang="en-US" sz="3000" dirty="0" smtClean="0"/>
              <a:t>Planning group:</a:t>
            </a:r>
          </a:p>
          <a:p>
            <a:pPr marL="398463"/>
            <a:r>
              <a:rPr lang="en-US" sz="2600" dirty="0"/>
              <a:t>Health educators, behavioral scientists, epidemiologists, a pediatrician, and an expert in human sexuality (program developers)</a:t>
            </a:r>
          </a:p>
          <a:p>
            <a:pPr marL="398463"/>
            <a:r>
              <a:rPr lang="en-US" sz="2600" dirty="0"/>
              <a:t>School district personnel, principals, school nurse, parents, community agency representatives , pediatricians, sexuality experts (potential implementers and dissemination partners)</a:t>
            </a:r>
          </a:p>
          <a:p>
            <a:pPr marL="398463"/>
            <a:r>
              <a:rPr lang="en-US" sz="2600" dirty="0"/>
              <a:t>Parents (end users</a:t>
            </a:r>
            <a:r>
              <a:rPr lang="en-US" sz="2600" dirty="0" smtClean="0"/>
              <a:t>)</a:t>
            </a:r>
            <a:endParaRPr lang="en-US" sz="2800" dirty="0" smtClean="0"/>
          </a:p>
          <a:p>
            <a:r>
              <a:rPr lang="en-US" sz="2800" dirty="0" smtClean="0"/>
              <a:t>Teen Advisory Group (ages 12-15 years)</a:t>
            </a:r>
          </a:p>
        </p:txBody>
      </p:sp>
      <p:sp>
        <p:nvSpPr>
          <p:cNvPr id="4" name="Slide Number Placeholder 3"/>
          <p:cNvSpPr>
            <a:spLocks noGrp="1"/>
          </p:cNvSpPr>
          <p:nvPr>
            <p:ph type="sldNum" sz="quarter" idx="12"/>
          </p:nvPr>
        </p:nvSpPr>
        <p:spPr/>
        <p:txBody>
          <a:bodyPr/>
          <a:lstStyle/>
          <a:p>
            <a:fld id="{62CDD89C-9B7B-483B-B85C-9F4C5B5A58B8}" type="slidenum">
              <a:rPr lang="en-US" smtClean="0"/>
              <a:pPr/>
              <a:t>29</a:t>
            </a:fld>
            <a:endParaRPr lang="en-US"/>
          </a:p>
        </p:txBody>
      </p:sp>
      <p:sp>
        <p:nvSpPr>
          <p:cNvPr id="6" name="Title 1"/>
          <p:cNvSpPr txBox="1">
            <a:spLocks/>
          </p:cNvSpPr>
          <p:nvPr/>
        </p:nvSpPr>
        <p:spPr>
          <a:xfrm>
            <a:off x="381000" y="447287"/>
            <a:ext cx="7886700" cy="1325563"/>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900" smtClean="0"/>
              <a:t>Task 1: Establish and Work with a Planning Group</a:t>
            </a:r>
            <a:r>
              <a:rPr lang="en-US" smtClean="0"/>
              <a:t/>
            </a:r>
            <a:br>
              <a:rPr lang="en-US" smtClean="0"/>
            </a:br>
            <a:endParaRPr lang="en-US" dirty="0"/>
          </a:p>
        </p:txBody>
      </p:sp>
      <p:graphicFrame>
        <p:nvGraphicFramePr>
          <p:cNvPr id="5" name="Object 5"/>
          <p:cNvGraphicFramePr>
            <a:graphicFrameLocks noChangeAspect="1"/>
          </p:cNvGraphicFramePr>
          <p:nvPr>
            <p:extLst>
              <p:ext uri="{D42A27DB-BD31-4B8C-83A1-F6EECF244321}">
                <p14:modId xmlns:p14="http://schemas.microsoft.com/office/powerpoint/2010/main" val="4038715264"/>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2050"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2275746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a:bodyPr>
          <a:lstStyle/>
          <a:p>
            <a:r>
              <a:rPr lang="en-US" sz="4400" dirty="0" smtClean="0"/>
              <a:t>Step 1: Needs Assessment Tasks</a:t>
            </a:r>
            <a:endParaRPr lang="en-US" sz="4400" dirty="0"/>
          </a:p>
        </p:txBody>
      </p:sp>
      <p:sp>
        <p:nvSpPr>
          <p:cNvPr id="137219" name="Rectangle 3"/>
          <p:cNvSpPr>
            <a:spLocks noGrp="1" noChangeArrowheads="1"/>
          </p:cNvSpPr>
          <p:nvPr>
            <p:ph sz="half" idx="1"/>
          </p:nvPr>
        </p:nvSpPr>
        <p:spPr>
          <a:xfrm>
            <a:off x="533400" y="1681453"/>
            <a:ext cx="3886200" cy="4351338"/>
          </a:xfrm>
        </p:spPr>
        <p:txBody>
          <a:bodyPr>
            <a:normAutofit fontScale="92500" lnSpcReduction="20000"/>
          </a:bodyPr>
          <a:lstStyle/>
          <a:p>
            <a:pPr marL="514350" indent="-514350">
              <a:buFont typeface="+mj-lt"/>
              <a:buAutoNum type="arabicPeriod"/>
            </a:pPr>
            <a:r>
              <a:rPr lang="en-US" sz="3000" dirty="0" smtClean="0"/>
              <a:t>Establish and work with a planning group</a:t>
            </a:r>
          </a:p>
          <a:p>
            <a:pPr marL="514350" indent="-514350">
              <a:spcBef>
                <a:spcPts val="1200"/>
              </a:spcBef>
              <a:buFont typeface="+mj-lt"/>
              <a:buAutoNum type="arabicPeriod"/>
            </a:pPr>
            <a:r>
              <a:rPr lang="en-US" sz="3000" dirty="0" smtClean="0"/>
              <a:t>Conduct a needs assessment to create a logic model of the problem</a:t>
            </a:r>
          </a:p>
          <a:p>
            <a:pPr marL="514350" indent="-514350">
              <a:spcBef>
                <a:spcPts val="1200"/>
              </a:spcBef>
              <a:buFont typeface="+mj-lt"/>
              <a:buAutoNum type="arabicPeriod"/>
            </a:pPr>
            <a:r>
              <a:rPr lang="en-US" sz="3000" dirty="0" smtClean="0"/>
              <a:t>Describe the intervention context, including the population, setting, and community</a:t>
            </a:r>
          </a:p>
          <a:p>
            <a:pPr marL="514350" indent="-514350">
              <a:spcBef>
                <a:spcPts val="1200"/>
              </a:spcBef>
              <a:buFont typeface="+mj-lt"/>
              <a:buAutoNum type="arabicPeriod"/>
            </a:pPr>
            <a:r>
              <a:rPr lang="en-US" sz="3000" dirty="0" smtClean="0"/>
              <a:t>State program goals</a:t>
            </a:r>
          </a:p>
          <a:p>
            <a:pPr marL="0" indent="0">
              <a:buNone/>
            </a:pPr>
            <a:endParaRPr lang="en-US"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4214" y="2209800"/>
            <a:ext cx="3611136" cy="2888617"/>
          </a:xfrm>
        </p:spPr>
      </p:pic>
      <p:sp>
        <p:nvSpPr>
          <p:cNvPr id="4" name="Slide Number Placeholder 3"/>
          <p:cNvSpPr>
            <a:spLocks noGrp="1"/>
          </p:cNvSpPr>
          <p:nvPr>
            <p:ph type="sldNum" sz="quarter" idx="12"/>
          </p:nvPr>
        </p:nvSpPr>
        <p:spPr/>
        <p:txBody>
          <a:bodyPr/>
          <a:lstStyle/>
          <a:p>
            <a:fld id="{62CDD89C-9B7B-483B-B85C-9F4C5B5A58B8}" type="slidenum">
              <a:rPr lang="en-US" smtClean="0"/>
              <a:pPr/>
              <a:t>3</a:t>
            </a:fld>
            <a:endParaRPr lang="en-US" dirty="0"/>
          </a:p>
        </p:txBody>
      </p:sp>
    </p:spTree>
    <p:extLst>
      <p:ext uri="{BB962C8B-B14F-4D97-AF65-F5344CB8AC3E}">
        <p14:creationId xmlns:p14="http://schemas.microsoft.com/office/powerpoint/2010/main" val="2308816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CDD89C-9B7B-483B-B85C-9F4C5B5A58B8}" type="slidenum">
              <a:rPr lang="en-US" smtClean="0"/>
              <a:pPr/>
              <a:t>30</a:t>
            </a:fld>
            <a:endParaRPr lang="en-US" dirty="0"/>
          </a:p>
        </p:txBody>
      </p:sp>
      <p:sp>
        <p:nvSpPr>
          <p:cNvPr id="5" name="Title 1"/>
          <p:cNvSpPr>
            <a:spLocks noGrp="1"/>
          </p:cNvSpPr>
          <p:nvPr>
            <p:ph type="title"/>
          </p:nvPr>
        </p:nvSpPr>
        <p:spPr>
          <a:xfrm>
            <a:off x="381000" y="365126"/>
            <a:ext cx="8458200" cy="1325563"/>
          </a:xfrm>
        </p:spPr>
        <p:txBody>
          <a:bodyPr>
            <a:normAutofit fontScale="90000"/>
          </a:bodyPr>
          <a:lstStyle/>
          <a:p>
            <a:r>
              <a:rPr lang="en-US" sz="4900" dirty="0"/>
              <a:t>Task </a:t>
            </a:r>
            <a:r>
              <a:rPr lang="en-US" sz="4900" dirty="0" smtClean="0"/>
              <a:t>2: Conduct a Needs Assessment </a:t>
            </a:r>
            <a:endParaRPr lang="en-US" dirty="0"/>
          </a:p>
        </p:txBody>
      </p:sp>
      <p:sp>
        <p:nvSpPr>
          <p:cNvPr id="6" name="Rectangle 3"/>
          <p:cNvSpPr>
            <a:spLocks noGrp="1" noChangeArrowheads="1"/>
          </p:cNvSpPr>
          <p:nvPr>
            <p:ph idx="1"/>
          </p:nvPr>
        </p:nvSpPr>
        <p:spPr>
          <a:xfrm>
            <a:off x="628650" y="1600200"/>
            <a:ext cx="7886700" cy="4952999"/>
          </a:xfrm>
        </p:spPr>
        <p:txBody>
          <a:bodyPr>
            <a:normAutofit fontScale="85000" lnSpcReduction="20000"/>
          </a:bodyPr>
          <a:lstStyle/>
          <a:p>
            <a:pPr marL="0" indent="0">
              <a:lnSpc>
                <a:spcPct val="90000"/>
              </a:lnSpc>
              <a:spcBef>
                <a:spcPct val="40000"/>
              </a:spcBef>
              <a:buNone/>
            </a:pPr>
            <a:r>
              <a:rPr lang="en-US" sz="3300" dirty="0" smtClean="0">
                <a:solidFill>
                  <a:srgbClr val="00ADEF"/>
                </a:solidFill>
              </a:rPr>
              <a:t>Questions</a:t>
            </a:r>
          </a:p>
          <a:p>
            <a:pPr marL="234950" indent="-234950"/>
            <a:r>
              <a:rPr lang="en-US" sz="2800" dirty="0" smtClean="0"/>
              <a:t>What </a:t>
            </a:r>
            <a:r>
              <a:rPr lang="en-US" sz="2800" dirty="0"/>
              <a:t>is the prevalence of teen pregnancy, STIs, and HIV infection? </a:t>
            </a:r>
            <a:endParaRPr lang="en-US" sz="2800" dirty="0" smtClean="0"/>
          </a:p>
          <a:p>
            <a:pPr marL="234950" indent="-234950"/>
            <a:r>
              <a:rPr lang="en-US" sz="2800" dirty="0"/>
              <a:t>W</a:t>
            </a:r>
            <a:r>
              <a:rPr lang="en-US" sz="2800" dirty="0" smtClean="0"/>
              <a:t>hat </a:t>
            </a:r>
            <a:r>
              <a:rPr lang="en-US" sz="2800" dirty="0"/>
              <a:t>behavioral </a:t>
            </a:r>
            <a:r>
              <a:rPr lang="en-US" sz="2800" dirty="0" smtClean="0"/>
              <a:t>and environmental </a:t>
            </a:r>
            <a:r>
              <a:rPr lang="en-US" sz="2800" dirty="0"/>
              <a:t>factors are associated with increased risk of teen pregnancy, STIs, and </a:t>
            </a:r>
            <a:r>
              <a:rPr lang="en-US" sz="2800" dirty="0" smtClean="0"/>
              <a:t>HIV infection</a:t>
            </a:r>
            <a:r>
              <a:rPr lang="en-US" sz="2800" dirty="0"/>
              <a:t>?</a:t>
            </a:r>
          </a:p>
          <a:p>
            <a:pPr marL="0" indent="0">
              <a:lnSpc>
                <a:spcPct val="90000"/>
              </a:lnSpc>
              <a:spcBef>
                <a:spcPct val="40000"/>
              </a:spcBef>
              <a:buNone/>
            </a:pPr>
            <a:r>
              <a:rPr lang="en-US" sz="3300" dirty="0" smtClean="0">
                <a:solidFill>
                  <a:srgbClr val="00ADEF"/>
                </a:solidFill>
              </a:rPr>
              <a:t>Data sources</a:t>
            </a:r>
          </a:p>
          <a:p>
            <a:pPr marL="234950" indent="-234950">
              <a:lnSpc>
                <a:spcPct val="90000"/>
              </a:lnSpc>
              <a:spcBef>
                <a:spcPct val="40000"/>
              </a:spcBef>
            </a:pPr>
            <a:r>
              <a:rPr lang="en-US" sz="2800" dirty="0" smtClean="0"/>
              <a:t>Surveillance data</a:t>
            </a:r>
          </a:p>
          <a:p>
            <a:pPr marL="234950" indent="-234950">
              <a:lnSpc>
                <a:spcPct val="90000"/>
              </a:lnSpc>
              <a:spcBef>
                <a:spcPct val="40000"/>
              </a:spcBef>
            </a:pPr>
            <a:r>
              <a:rPr lang="en-US" sz="2800" dirty="0" smtClean="0"/>
              <a:t>Literature review  (theory &amp; empirical studies)</a:t>
            </a:r>
          </a:p>
          <a:p>
            <a:pPr marL="234950" indent="-234950">
              <a:lnSpc>
                <a:spcPct val="90000"/>
              </a:lnSpc>
              <a:spcBef>
                <a:spcPct val="40000"/>
              </a:spcBef>
            </a:pPr>
            <a:r>
              <a:rPr lang="en-US" sz="2800" dirty="0" smtClean="0"/>
              <a:t>Community input</a:t>
            </a:r>
          </a:p>
          <a:p>
            <a:pPr marL="914400" lvl="1">
              <a:spcBef>
                <a:spcPts val="600"/>
              </a:spcBef>
            </a:pPr>
            <a:r>
              <a:rPr lang="en-US" sz="2400" dirty="0" smtClean="0"/>
              <a:t>Key informant interviews</a:t>
            </a:r>
          </a:p>
          <a:p>
            <a:pPr marL="914400" lvl="1">
              <a:spcBef>
                <a:spcPts val="600"/>
              </a:spcBef>
            </a:pPr>
            <a:r>
              <a:rPr lang="en-US" sz="2400" dirty="0" smtClean="0"/>
              <a:t>Focus groups (youth and parents)</a:t>
            </a:r>
          </a:p>
          <a:p>
            <a:pPr marL="914400" lvl="1">
              <a:spcBef>
                <a:spcPts val="600"/>
              </a:spcBef>
            </a:pPr>
            <a:r>
              <a:rPr lang="en-US" sz="2400" dirty="0" smtClean="0"/>
              <a:t>Surveys</a:t>
            </a:r>
          </a:p>
          <a:p>
            <a:pPr marL="914400" lvl="1">
              <a:spcBef>
                <a:spcPts val="600"/>
              </a:spcBef>
            </a:pPr>
            <a:r>
              <a:rPr lang="en-US" sz="2400" dirty="0" smtClean="0"/>
              <a:t>Observation</a:t>
            </a:r>
          </a:p>
          <a:p>
            <a:pPr lvl="1">
              <a:lnSpc>
                <a:spcPct val="90000"/>
              </a:lnSpc>
              <a:buFont typeface="Wingdings" pitchFamily="2" charset="2"/>
              <a:buNone/>
            </a:pPr>
            <a:endParaRPr lang="en-US" dirty="0" smtClean="0"/>
          </a:p>
          <a:p>
            <a:pPr lvl="1">
              <a:lnSpc>
                <a:spcPct val="90000"/>
              </a:lnSpc>
            </a:pPr>
            <a:endParaRPr lang="en-US" dirty="0" smtClean="0"/>
          </a:p>
          <a:p>
            <a:pPr lvl="1">
              <a:lnSpc>
                <a:spcPct val="90000"/>
              </a:lnSpc>
              <a:buFont typeface="Wingdings" pitchFamily="2" charset="2"/>
              <a:buNone/>
            </a:pPr>
            <a:endParaRPr lang="en-US" dirty="0" smtClean="0"/>
          </a:p>
          <a:p>
            <a:pPr lvl="1">
              <a:lnSpc>
                <a:spcPct val="90000"/>
              </a:lnSpc>
            </a:pPr>
            <a:endParaRPr lang="en-US" dirty="0" smtClean="0"/>
          </a:p>
        </p:txBody>
      </p:sp>
      <p:graphicFrame>
        <p:nvGraphicFramePr>
          <p:cNvPr id="7" name="Object 5"/>
          <p:cNvGraphicFramePr>
            <a:graphicFrameLocks noChangeAspect="1"/>
          </p:cNvGraphicFramePr>
          <p:nvPr>
            <p:extLst>
              <p:ext uri="{D42A27DB-BD31-4B8C-83A1-F6EECF244321}">
                <p14:modId xmlns:p14="http://schemas.microsoft.com/office/powerpoint/2010/main" val="2446027770"/>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3074"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4183009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IYG Logic Model of the Problem</a:t>
            </a:r>
            <a:endParaRPr lang="en-US" sz="4400" dirty="0"/>
          </a:p>
        </p:txBody>
      </p:sp>
      <p:sp>
        <p:nvSpPr>
          <p:cNvPr id="16" name="Slide Number Placeholder 15"/>
          <p:cNvSpPr>
            <a:spLocks noGrp="1"/>
          </p:cNvSpPr>
          <p:nvPr>
            <p:ph type="sldNum" sz="quarter" idx="12"/>
          </p:nvPr>
        </p:nvSpPr>
        <p:spPr/>
        <p:txBody>
          <a:bodyPr/>
          <a:lstStyle/>
          <a:p>
            <a:fld id="{62CDD89C-9B7B-483B-B85C-9F4C5B5A58B8}" type="slidenum">
              <a:rPr lang="en-US" smtClean="0"/>
              <a:pPr/>
              <a:t>31</a:t>
            </a:fld>
            <a:endParaRPr lang="en-US"/>
          </a:p>
        </p:txBody>
      </p:sp>
      <p:sp>
        <p:nvSpPr>
          <p:cNvPr id="42" name="TextBox 41"/>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4.4</a:t>
            </a:r>
            <a:endParaRPr lang="en-US" b="1" dirty="0">
              <a:solidFill>
                <a:srgbClr val="2E4485"/>
              </a:solidFill>
              <a:latin typeface="HelveticaNeue Condensed"/>
              <a:cs typeface="HelveticaNeue Condensed"/>
            </a:endParaRPr>
          </a:p>
        </p:txBody>
      </p:sp>
      <p:sp>
        <p:nvSpPr>
          <p:cNvPr id="2" name="TextBox 1"/>
          <p:cNvSpPr txBox="1"/>
          <p:nvPr/>
        </p:nvSpPr>
        <p:spPr>
          <a:xfrm>
            <a:off x="2057400" y="2743200"/>
            <a:ext cx="2370714" cy="646331"/>
          </a:xfrm>
          <a:prstGeom prst="rect">
            <a:avLst/>
          </a:prstGeom>
          <a:noFill/>
        </p:spPr>
        <p:txBody>
          <a:bodyPr wrap="none" rtlCol="0">
            <a:spAutoFit/>
          </a:bodyPr>
          <a:lstStyle/>
          <a:p>
            <a:r>
              <a:rPr lang="en-US" dirty="0"/>
              <a:t>INSERT Figure </a:t>
            </a:r>
            <a:r>
              <a:rPr lang="en-US" dirty="0" smtClean="0"/>
              <a:t>4.4 </a:t>
            </a:r>
            <a:r>
              <a:rPr lang="en-US" dirty="0"/>
              <a:t>HERE</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19978105"/>
              </p:ext>
            </p:extLst>
          </p:nvPr>
        </p:nvGraphicFramePr>
        <p:xfrm>
          <a:off x="7696200" y="5029200"/>
          <a:ext cx="1164981" cy="952326"/>
        </p:xfrm>
        <a:graphic>
          <a:graphicData uri="http://schemas.openxmlformats.org/presentationml/2006/ole">
            <mc:AlternateContent xmlns:mc="http://schemas.openxmlformats.org/markup-compatibility/2006">
              <mc:Choice xmlns:v="urn:schemas-microsoft-com:vml" Requires="v">
                <p:oleObj spid="_x0000_s4098" name="Photo Editor Photo" r:id="rId4" imgW="20919820" imgH="14323810" progId="">
                  <p:embed/>
                </p:oleObj>
              </mc:Choice>
              <mc:Fallback>
                <p:oleObj name="Photo Editor Photo" r:id="rId4" imgW="20919820" imgH="14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029200"/>
                        <a:ext cx="1164981" cy="952326"/>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smtClean="0"/>
              <a:t>Most </a:t>
            </a:r>
            <a:r>
              <a:rPr lang="en-US" sz="2400" dirty="0"/>
              <a:t>adolescents </a:t>
            </a:r>
            <a:r>
              <a:rPr lang="en-US" sz="2400" dirty="0" smtClean="0"/>
              <a:t>in the US spend </a:t>
            </a:r>
            <a:r>
              <a:rPr lang="en-US" sz="2400" dirty="0"/>
              <a:t>six to seven hours a day at </a:t>
            </a:r>
            <a:r>
              <a:rPr lang="en-US" sz="2400" dirty="0" smtClean="0"/>
              <a:t>school – logical setting for intervention</a:t>
            </a:r>
          </a:p>
          <a:p>
            <a:r>
              <a:rPr lang="en-US" sz="2400" dirty="0" smtClean="0"/>
              <a:t>Focus group data indicated that most parents wanted middle schoolers to receive sexual health education</a:t>
            </a:r>
          </a:p>
          <a:p>
            <a:r>
              <a:rPr lang="en-US" sz="2400" dirty="0" smtClean="0"/>
              <a:t>Meetings with school district personnel indicated that the school district was supportive of effective pregnancy, HIV and STI prevention programs</a:t>
            </a:r>
          </a:p>
          <a:p>
            <a:r>
              <a:rPr lang="en-US" sz="2400" dirty="0" smtClean="0"/>
              <a:t>School district was willing to provide class time </a:t>
            </a: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32</a:t>
            </a:fld>
            <a:endParaRPr lang="en-US"/>
          </a:p>
        </p:txBody>
      </p:sp>
      <p:sp>
        <p:nvSpPr>
          <p:cNvPr id="7" name="Title 1"/>
          <p:cNvSpPr>
            <a:spLocks noGrp="1"/>
          </p:cNvSpPr>
          <p:nvPr>
            <p:ph type="title"/>
          </p:nvPr>
        </p:nvSpPr>
        <p:spPr/>
        <p:txBody>
          <a:bodyPr>
            <a:normAutofit fontScale="90000"/>
          </a:bodyPr>
          <a:lstStyle/>
          <a:p>
            <a:r>
              <a:rPr lang="en-US" sz="4900" dirty="0"/>
              <a:t>Task </a:t>
            </a:r>
            <a:r>
              <a:rPr lang="en-US" sz="4900" dirty="0" smtClean="0"/>
              <a:t>3: </a:t>
            </a:r>
            <a:r>
              <a:rPr lang="en-US" sz="4900" dirty="0"/>
              <a:t>Describe the </a:t>
            </a:r>
            <a:r>
              <a:rPr lang="en-US" sz="4900" dirty="0" smtClean="0"/>
              <a:t>Intervention Context</a:t>
            </a:r>
            <a:r>
              <a:rPr lang="en-US" dirty="0"/>
              <a:t/>
            </a:r>
            <a:br>
              <a:rPr lang="en-US" dirty="0"/>
            </a:br>
            <a:endParaRPr lang="en-US" dirty="0"/>
          </a:p>
        </p:txBody>
      </p:sp>
      <p:graphicFrame>
        <p:nvGraphicFramePr>
          <p:cNvPr id="5" name="Object 5"/>
          <p:cNvGraphicFramePr>
            <a:graphicFrameLocks noChangeAspect="1"/>
          </p:cNvGraphicFramePr>
          <p:nvPr>
            <p:extLst>
              <p:ext uri="{D42A27DB-BD31-4B8C-83A1-F6EECF244321}">
                <p14:modId xmlns:p14="http://schemas.microsoft.com/office/powerpoint/2010/main" val="2446027770"/>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5122"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1280060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6725" y="1371600"/>
            <a:ext cx="8210550" cy="4805363"/>
          </a:xfrm>
        </p:spPr>
        <p:txBody>
          <a:bodyPr>
            <a:normAutofit/>
          </a:bodyPr>
          <a:lstStyle/>
          <a:p>
            <a:r>
              <a:rPr lang="en-US" sz="2800" dirty="0" smtClean="0"/>
              <a:t>Evaluation </a:t>
            </a:r>
            <a:r>
              <a:rPr lang="en-US" sz="2800" dirty="0"/>
              <a:t>time frame </a:t>
            </a:r>
            <a:r>
              <a:rPr lang="en-US" sz="2800" dirty="0" smtClean="0"/>
              <a:t>insufficient to assess the </a:t>
            </a:r>
            <a:r>
              <a:rPr lang="en-US" sz="2800" dirty="0"/>
              <a:t>intervention’s effect on these </a:t>
            </a:r>
            <a:r>
              <a:rPr lang="en-US" sz="2800" dirty="0">
                <a:solidFill>
                  <a:srgbClr val="00ADEF"/>
                </a:solidFill>
              </a:rPr>
              <a:t>health </a:t>
            </a:r>
            <a:r>
              <a:rPr lang="en-US" sz="2800" dirty="0" smtClean="0">
                <a:solidFill>
                  <a:srgbClr val="00ADEF"/>
                </a:solidFill>
              </a:rPr>
              <a:t>outcomes</a:t>
            </a:r>
          </a:p>
          <a:p>
            <a:r>
              <a:rPr lang="en-US" sz="2800" dirty="0" smtClean="0"/>
              <a:t>Focused on program </a:t>
            </a:r>
            <a:r>
              <a:rPr lang="en-US" sz="2800" dirty="0"/>
              <a:t>goals for </a:t>
            </a:r>
            <a:r>
              <a:rPr lang="en-US" sz="2800" dirty="0">
                <a:solidFill>
                  <a:srgbClr val="00ADEF"/>
                </a:solidFill>
              </a:rPr>
              <a:t>health </a:t>
            </a:r>
            <a:r>
              <a:rPr lang="en-US" sz="2800" dirty="0" smtClean="0">
                <a:solidFill>
                  <a:srgbClr val="00ADEF"/>
                </a:solidFill>
              </a:rPr>
              <a:t>behavior</a:t>
            </a:r>
          </a:p>
          <a:p>
            <a:pPr marL="457200"/>
            <a:r>
              <a:rPr lang="en-US" sz="2400" dirty="0"/>
              <a:t>After two years of the intervention, the percentage of students in the intervention </a:t>
            </a:r>
            <a:r>
              <a:rPr lang="en-US" sz="2400" dirty="0" smtClean="0"/>
              <a:t>group who </a:t>
            </a:r>
            <a:r>
              <a:rPr lang="en-US" sz="2400" dirty="0"/>
              <a:t>have not initiated sexual intercourse by ninth grade will be 10 percent </a:t>
            </a:r>
            <a:r>
              <a:rPr lang="en-US" sz="2400" dirty="0" smtClean="0"/>
              <a:t>higher compared </a:t>
            </a:r>
            <a:r>
              <a:rPr lang="en-US" sz="2400" dirty="0"/>
              <a:t>to students in the nonintervention </a:t>
            </a:r>
            <a:r>
              <a:rPr lang="en-US" sz="2400" dirty="0" smtClean="0"/>
              <a:t>group</a:t>
            </a:r>
            <a:endParaRPr lang="en-US" sz="2400" dirty="0"/>
          </a:p>
          <a:p>
            <a:pPr marL="457200"/>
            <a:r>
              <a:rPr lang="en-US" sz="2400" dirty="0" smtClean="0"/>
              <a:t>After </a:t>
            </a:r>
            <a:r>
              <a:rPr lang="en-US" sz="2400" dirty="0"/>
              <a:t>two years of the intervention, the percentage of sexually active students in </a:t>
            </a:r>
            <a:r>
              <a:rPr lang="en-US" sz="2400" dirty="0" smtClean="0"/>
              <a:t>the intervention </a:t>
            </a:r>
            <a:r>
              <a:rPr lang="en-US" sz="2400" dirty="0"/>
              <a:t>group who used a condom at last sexual </a:t>
            </a:r>
            <a:r>
              <a:rPr lang="en-US" sz="2400" dirty="0" smtClean="0"/>
              <a:t>intercourse will </a:t>
            </a:r>
            <a:r>
              <a:rPr lang="en-US" sz="2400" dirty="0"/>
              <a:t>be 10 percent </a:t>
            </a:r>
            <a:r>
              <a:rPr lang="en-US" sz="2400" dirty="0" smtClean="0"/>
              <a:t>higher compared </a:t>
            </a:r>
            <a:r>
              <a:rPr lang="en-US" sz="2400" dirty="0"/>
              <a:t>to students in the nonintervention </a:t>
            </a:r>
            <a:r>
              <a:rPr lang="en-US" sz="2400" dirty="0" smtClean="0"/>
              <a:t>group</a:t>
            </a:r>
            <a:endParaRPr lang="en-US" sz="2400" dirty="0">
              <a:solidFill>
                <a:srgbClr val="00ADEF"/>
              </a:solidFill>
            </a:endParaRPr>
          </a:p>
        </p:txBody>
      </p:sp>
      <p:sp>
        <p:nvSpPr>
          <p:cNvPr id="4" name="Slide Number Placeholder 3"/>
          <p:cNvSpPr>
            <a:spLocks noGrp="1"/>
          </p:cNvSpPr>
          <p:nvPr>
            <p:ph type="sldNum" sz="quarter" idx="12"/>
          </p:nvPr>
        </p:nvSpPr>
        <p:spPr/>
        <p:txBody>
          <a:bodyPr/>
          <a:lstStyle/>
          <a:p>
            <a:fld id="{62CDD89C-9B7B-483B-B85C-9F4C5B5A58B8}" type="slidenum">
              <a:rPr lang="en-US" smtClean="0"/>
              <a:pPr/>
              <a:t>33</a:t>
            </a:fld>
            <a:endParaRPr lang="en-US"/>
          </a:p>
        </p:txBody>
      </p:sp>
      <p:sp>
        <p:nvSpPr>
          <p:cNvPr id="9" name="Title 1"/>
          <p:cNvSpPr>
            <a:spLocks noGrp="1"/>
          </p:cNvSpPr>
          <p:nvPr>
            <p:ph type="title"/>
          </p:nvPr>
        </p:nvSpPr>
        <p:spPr>
          <a:xfrm>
            <a:off x="628650" y="411163"/>
            <a:ext cx="7886700" cy="781049"/>
          </a:xfrm>
        </p:spPr>
        <p:txBody>
          <a:bodyPr>
            <a:normAutofit fontScale="90000"/>
          </a:bodyPr>
          <a:lstStyle/>
          <a:p>
            <a:r>
              <a:rPr lang="en-US" sz="4900" dirty="0"/>
              <a:t>Task 4: State </a:t>
            </a:r>
            <a:r>
              <a:rPr lang="en-US" sz="4900" dirty="0" smtClean="0"/>
              <a:t>Program Goals</a:t>
            </a:r>
            <a:r>
              <a:rPr lang="en-US" dirty="0" smtClean="0"/>
              <a:t/>
            </a:r>
            <a:br>
              <a:rPr lang="en-US" dirty="0" smtClean="0"/>
            </a:br>
            <a:endParaRPr lang="en-US" dirty="0"/>
          </a:p>
        </p:txBody>
      </p:sp>
      <p:graphicFrame>
        <p:nvGraphicFramePr>
          <p:cNvPr id="5" name="Object 5"/>
          <p:cNvGraphicFramePr>
            <a:graphicFrameLocks noChangeAspect="1"/>
          </p:cNvGraphicFramePr>
          <p:nvPr>
            <p:extLst>
              <p:ext uri="{D42A27DB-BD31-4B8C-83A1-F6EECF244321}">
                <p14:modId xmlns:p14="http://schemas.microsoft.com/office/powerpoint/2010/main" val="2446027770"/>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6146"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2985597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808"/>
            <a:ext cx="7886700" cy="1325563"/>
          </a:xfrm>
        </p:spPr>
        <p:txBody>
          <a:bodyPr>
            <a:normAutofit/>
          </a:bodyPr>
          <a:lstStyle/>
          <a:p>
            <a:r>
              <a:rPr lang="en-US" sz="4400" dirty="0" smtClean="0"/>
              <a:t>Summary</a:t>
            </a:r>
            <a:endParaRPr lang="en-US" sz="4400" dirty="0"/>
          </a:p>
        </p:txBody>
      </p:sp>
      <p:sp>
        <p:nvSpPr>
          <p:cNvPr id="3" name="Content Placeholder 2"/>
          <p:cNvSpPr>
            <a:spLocks noGrp="1"/>
          </p:cNvSpPr>
          <p:nvPr>
            <p:ph idx="1"/>
          </p:nvPr>
        </p:nvSpPr>
        <p:spPr>
          <a:xfrm>
            <a:off x="381000" y="1393371"/>
            <a:ext cx="5410200" cy="5105400"/>
          </a:xfrm>
        </p:spPr>
        <p:txBody>
          <a:bodyPr>
            <a:normAutofit lnSpcReduction="10000"/>
          </a:bodyPr>
          <a:lstStyle/>
          <a:p>
            <a:pPr marL="0" indent="0">
              <a:buNone/>
            </a:pPr>
            <a:r>
              <a:rPr lang="en-US" sz="3000" dirty="0" smtClean="0"/>
              <a:t>IM Step 1 comprises </a:t>
            </a:r>
            <a:r>
              <a:rPr lang="en-US" sz="3000" dirty="0" smtClean="0">
                <a:solidFill>
                  <a:srgbClr val="00ADEF"/>
                </a:solidFill>
              </a:rPr>
              <a:t>4 key tasks</a:t>
            </a:r>
            <a:r>
              <a:rPr lang="en-US" sz="3000" dirty="0" smtClean="0"/>
              <a:t>:</a:t>
            </a:r>
          </a:p>
          <a:p>
            <a:pPr marL="514350" indent="-514350">
              <a:buFont typeface="+mj-lt"/>
              <a:buAutoNum type="arabicPeriod"/>
            </a:pPr>
            <a:r>
              <a:rPr lang="en-US" sz="3000" dirty="0"/>
              <a:t>Establish and work with a planning group</a:t>
            </a:r>
          </a:p>
          <a:p>
            <a:pPr marL="514350" indent="-514350">
              <a:spcBef>
                <a:spcPts val="1200"/>
              </a:spcBef>
              <a:buFont typeface="+mj-lt"/>
              <a:buAutoNum type="arabicPeriod"/>
            </a:pPr>
            <a:r>
              <a:rPr lang="en-US" sz="3000" dirty="0"/>
              <a:t>Conduct a needs assessment to create a logic model of the problem</a:t>
            </a:r>
          </a:p>
          <a:p>
            <a:pPr marL="514350" indent="-514350">
              <a:spcBef>
                <a:spcPts val="1200"/>
              </a:spcBef>
              <a:buFont typeface="+mj-lt"/>
              <a:buAutoNum type="arabicPeriod"/>
            </a:pPr>
            <a:r>
              <a:rPr lang="en-US" sz="3000" dirty="0"/>
              <a:t>Describe the intervention context, including the population, setting, and community</a:t>
            </a:r>
          </a:p>
          <a:p>
            <a:pPr marL="514350" indent="-514350">
              <a:spcBef>
                <a:spcPts val="1200"/>
              </a:spcBef>
              <a:buFont typeface="+mj-lt"/>
              <a:buAutoNum type="arabicPeriod"/>
            </a:pPr>
            <a:r>
              <a:rPr lang="en-US" sz="3000" dirty="0"/>
              <a:t>State program goals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900" y="2133600"/>
            <a:ext cx="2743200" cy="362494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2292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287"/>
            <a:ext cx="7886700" cy="1325563"/>
          </a:xfrm>
        </p:spPr>
        <p:txBody>
          <a:bodyPr>
            <a:normAutofit fontScale="90000"/>
          </a:bodyPr>
          <a:lstStyle/>
          <a:p>
            <a:r>
              <a:rPr lang="en-US" sz="4900" dirty="0"/>
              <a:t>Task 1: Establish and </a:t>
            </a:r>
            <a:r>
              <a:rPr lang="en-US" sz="4900" dirty="0" smtClean="0"/>
              <a:t>Work </a:t>
            </a:r>
            <a:r>
              <a:rPr lang="en-US" sz="4900" dirty="0"/>
              <a:t>with a </a:t>
            </a:r>
            <a:r>
              <a:rPr lang="en-US" sz="4900" dirty="0" smtClean="0"/>
              <a:t>Planning Group</a:t>
            </a:r>
            <a:r>
              <a:rPr lang="en-US" dirty="0"/>
              <a:t/>
            </a:r>
            <a:br>
              <a:rPr lang="en-US" dirty="0"/>
            </a:br>
            <a:endParaRPr lang="en-US" dirty="0"/>
          </a:p>
        </p:txBody>
      </p:sp>
      <p:sp>
        <p:nvSpPr>
          <p:cNvPr id="5" name="Content Placeholder 2"/>
          <p:cNvSpPr>
            <a:spLocks noGrp="1"/>
          </p:cNvSpPr>
          <p:nvPr>
            <p:ph sz="half" idx="1"/>
          </p:nvPr>
        </p:nvSpPr>
        <p:spPr>
          <a:xfrm>
            <a:off x="457200" y="1690689"/>
            <a:ext cx="4057650" cy="4486274"/>
          </a:xfrm>
        </p:spPr>
        <p:txBody>
          <a:bodyPr>
            <a:normAutofit/>
          </a:bodyPr>
          <a:lstStyle/>
          <a:p>
            <a:pPr marL="0" indent="0">
              <a:buNone/>
            </a:pPr>
            <a:r>
              <a:rPr lang="en-US" sz="3000" dirty="0" smtClean="0"/>
              <a:t>Equitable community participation</a:t>
            </a:r>
          </a:p>
          <a:p>
            <a:pPr lvl="1" indent="-284163"/>
            <a:r>
              <a:rPr lang="en-US" sz="2800" dirty="0" smtClean="0"/>
              <a:t>Ensures program focus reflects community concerns</a:t>
            </a:r>
          </a:p>
          <a:p>
            <a:pPr lvl="1" indent="-284163"/>
            <a:r>
              <a:rPr lang="en-US" sz="2800" dirty="0" smtClean="0"/>
              <a:t>Brings greater breadth of skills, knowledge &amp; expertise</a:t>
            </a:r>
          </a:p>
          <a:p>
            <a:pPr lvl="1" indent="-284163"/>
            <a:r>
              <a:rPr lang="en-US" sz="2800" dirty="0" smtClean="0"/>
              <a:t>Improves external validity</a:t>
            </a:r>
            <a:endParaRPr lang="en-US" sz="28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4</a:t>
            </a:fld>
            <a:endParaRPr lang="en-US"/>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0600" y="2438400"/>
            <a:ext cx="3886200" cy="2589620"/>
          </a:xfrm>
          <a:prstGeom prst="rect">
            <a:avLst/>
          </a:prstGeom>
        </p:spPr>
      </p:pic>
    </p:spTree>
    <p:extLst>
      <p:ext uri="{BB962C8B-B14F-4D97-AF65-F5344CB8AC3E}">
        <p14:creationId xmlns:p14="http://schemas.microsoft.com/office/powerpoint/2010/main" val="371255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10600" cy="1325563"/>
          </a:xfrm>
        </p:spPr>
        <p:txBody>
          <a:bodyPr>
            <a:normAutofit fontScale="90000"/>
          </a:bodyPr>
          <a:lstStyle/>
          <a:p>
            <a:r>
              <a:rPr lang="en-US" sz="4900" dirty="0"/>
              <a:t>Task </a:t>
            </a:r>
            <a:r>
              <a:rPr lang="en-US" sz="4900" dirty="0" smtClean="0"/>
              <a:t>2: Conduct a Needs Assessment </a:t>
            </a:r>
            <a:endParaRPr lang="en-US" dirty="0"/>
          </a:p>
        </p:txBody>
      </p:sp>
      <p:sp>
        <p:nvSpPr>
          <p:cNvPr id="3" name="Content Placeholder 2"/>
          <p:cNvSpPr>
            <a:spLocks noGrp="1"/>
          </p:cNvSpPr>
          <p:nvPr>
            <p:ph idx="1"/>
          </p:nvPr>
        </p:nvSpPr>
        <p:spPr>
          <a:xfrm>
            <a:off x="596323" y="1855788"/>
            <a:ext cx="7886700" cy="4351338"/>
          </a:xfrm>
        </p:spPr>
        <p:txBody>
          <a:bodyPr>
            <a:normAutofit/>
          </a:bodyPr>
          <a:lstStyle/>
          <a:p>
            <a:r>
              <a:rPr lang="en-US" sz="2800" dirty="0"/>
              <a:t>Develop a logic model of the factors that cause </a:t>
            </a:r>
            <a:r>
              <a:rPr lang="en-US" sz="2800" dirty="0" smtClean="0"/>
              <a:t>or influence </a:t>
            </a:r>
            <a:r>
              <a:rPr lang="en-US" sz="2800" dirty="0"/>
              <a:t>the health problem that will be the focus </a:t>
            </a:r>
            <a:r>
              <a:rPr lang="en-US" sz="2800" dirty="0" smtClean="0"/>
              <a:t>of the intervention</a:t>
            </a:r>
          </a:p>
          <a:p>
            <a:r>
              <a:rPr lang="en-US" sz="2800" dirty="0" smtClean="0"/>
              <a:t>Use the </a:t>
            </a:r>
            <a:r>
              <a:rPr lang="en-US" sz="2800" dirty="0" smtClean="0">
                <a:solidFill>
                  <a:srgbClr val="00ADEF"/>
                </a:solidFill>
              </a:rPr>
              <a:t>PRECEDE model</a:t>
            </a:r>
            <a:r>
              <a:rPr lang="en-US" sz="2800" dirty="0"/>
              <a:t> </a:t>
            </a:r>
            <a:r>
              <a:rPr lang="en-US" sz="2800" dirty="0" smtClean="0"/>
              <a:t>to obtain an </a:t>
            </a:r>
            <a:r>
              <a:rPr lang="en-US" sz="2800" dirty="0"/>
              <a:t>epidemiologic, behavioral, and social perspective </a:t>
            </a:r>
            <a:r>
              <a:rPr lang="en-US" sz="2800" dirty="0" smtClean="0"/>
              <a:t>of a </a:t>
            </a:r>
            <a:r>
              <a:rPr lang="en-US" sz="2800" dirty="0"/>
              <a:t>community or population at risk for </a:t>
            </a:r>
            <a:r>
              <a:rPr lang="en-US" sz="2800" dirty="0" smtClean="0"/>
              <a:t>health-related problems</a:t>
            </a:r>
            <a:endParaRPr lang="en-US" sz="28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5</a:t>
            </a:fld>
            <a:endParaRPr lang="en-US"/>
          </a:p>
        </p:txBody>
      </p:sp>
    </p:spTree>
    <p:extLst>
      <p:ext uri="{BB962C8B-B14F-4D97-AF65-F5344CB8AC3E}">
        <p14:creationId xmlns:p14="http://schemas.microsoft.com/office/powerpoint/2010/main" val="411058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Logic Model of the Problem</a:t>
            </a:r>
            <a:endParaRPr lang="en-US" sz="4400" dirty="0"/>
          </a:p>
        </p:txBody>
      </p:sp>
      <p:sp>
        <p:nvSpPr>
          <p:cNvPr id="16" name="Slide Number Placeholder 15"/>
          <p:cNvSpPr>
            <a:spLocks noGrp="1"/>
          </p:cNvSpPr>
          <p:nvPr>
            <p:ph type="sldNum" sz="quarter" idx="12"/>
          </p:nvPr>
        </p:nvSpPr>
        <p:spPr/>
        <p:txBody>
          <a:bodyPr/>
          <a:lstStyle/>
          <a:p>
            <a:fld id="{62CDD89C-9B7B-483B-B85C-9F4C5B5A58B8}" type="slidenum">
              <a:rPr lang="en-US" smtClean="0"/>
              <a:pPr/>
              <a:t>6</a:t>
            </a:fld>
            <a:endParaRPr lang="en-US"/>
          </a:p>
        </p:txBody>
      </p:sp>
      <p:sp>
        <p:nvSpPr>
          <p:cNvPr id="42" name="TextBox 41"/>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1.2</a:t>
            </a:r>
            <a:endParaRPr lang="en-US" b="1" dirty="0">
              <a:solidFill>
                <a:srgbClr val="2E4485"/>
              </a:solidFill>
              <a:latin typeface="HelveticaNeue Condensed"/>
              <a:cs typeface="HelveticaNeue Condensed"/>
            </a:endParaRPr>
          </a:p>
        </p:txBody>
      </p:sp>
      <p:sp>
        <p:nvSpPr>
          <p:cNvPr id="2" name="TextBox 1"/>
          <p:cNvSpPr txBox="1"/>
          <p:nvPr/>
        </p:nvSpPr>
        <p:spPr>
          <a:xfrm>
            <a:off x="2057400" y="2743200"/>
            <a:ext cx="2370714" cy="646331"/>
          </a:xfrm>
          <a:prstGeom prst="rect">
            <a:avLst/>
          </a:prstGeom>
          <a:noFill/>
        </p:spPr>
        <p:txBody>
          <a:bodyPr wrap="none" rtlCol="0">
            <a:spAutoFit/>
          </a:bodyPr>
          <a:lstStyle/>
          <a:p>
            <a:r>
              <a:rPr lang="en-US" dirty="0"/>
              <a:t>INSERT Figure </a:t>
            </a:r>
            <a:r>
              <a:rPr lang="en-US" dirty="0" smtClean="0"/>
              <a:t>1.2 </a:t>
            </a:r>
            <a:r>
              <a:rPr lang="en-US" dirty="0"/>
              <a:t>HERE</a:t>
            </a:r>
          </a:p>
          <a:p>
            <a:endParaRPr lang="en-US" dirty="0"/>
          </a:p>
        </p:txBody>
      </p:sp>
    </p:spTree>
    <p:extLst>
      <p:ext uri="{BB962C8B-B14F-4D97-AF65-F5344CB8AC3E}">
        <p14:creationId xmlns:p14="http://schemas.microsoft.com/office/powerpoint/2010/main" val="155527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09600" y="228600"/>
            <a:ext cx="7886700" cy="1325563"/>
          </a:xfrm>
        </p:spPr>
        <p:txBody>
          <a:bodyPr>
            <a:normAutofit/>
          </a:bodyPr>
          <a:lstStyle/>
          <a:p>
            <a:r>
              <a:rPr lang="en-US" sz="4400" dirty="0" smtClean="0"/>
              <a:t>Primary Data Sources </a:t>
            </a:r>
          </a:p>
        </p:txBody>
      </p:sp>
      <p:sp>
        <p:nvSpPr>
          <p:cNvPr id="40964" name="Rectangle 3"/>
          <p:cNvSpPr>
            <a:spLocks noGrp="1" noChangeArrowheads="1"/>
          </p:cNvSpPr>
          <p:nvPr>
            <p:ph sz="half" idx="1"/>
          </p:nvPr>
        </p:nvSpPr>
        <p:spPr>
          <a:xfrm>
            <a:off x="457200" y="1600200"/>
            <a:ext cx="4038600" cy="4953000"/>
          </a:xfrm>
        </p:spPr>
        <p:txBody>
          <a:bodyPr>
            <a:normAutofit lnSpcReduction="10000"/>
          </a:bodyPr>
          <a:lstStyle/>
          <a:p>
            <a:r>
              <a:rPr lang="en-US" sz="2800" dirty="0" smtClean="0"/>
              <a:t>Data collection from individuals or groups</a:t>
            </a:r>
          </a:p>
          <a:p>
            <a:pPr marL="631825" lvl="1" indent="-173038">
              <a:buFont typeface="Arial" pitchFamily="34" charset="0"/>
              <a:buChar char="•"/>
            </a:pPr>
            <a:r>
              <a:rPr lang="en-US" sz="2800" dirty="0" smtClean="0"/>
              <a:t>Key informant interview</a:t>
            </a:r>
          </a:p>
          <a:p>
            <a:pPr marL="631825" lvl="1" indent="-173038">
              <a:buFont typeface="Arial" pitchFamily="34" charset="0"/>
              <a:buChar char="•"/>
            </a:pPr>
            <a:r>
              <a:rPr lang="en-US" sz="2800" dirty="0" smtClean="0"/>
              <a:t>Survey (mail, in-person, telephone, internet)</a:t>
            </a:r>
          </a:p>
          <a:p>
            <a:pPr marL="631825" lvl="1" indent="-173038">
              <a:buFont typeface="Arial" pitchFamily="34" charset="0"/>
              <a:buChar char="•"/>
            </a:pPr>
            <a:r>
              <a:rPr lang="en-US" sz="2800" dirty="0"/>
              <a:t>Critical incident technique (as part of a survey or interview</a:t>
            </a:r>
            <a:r>
              <a:rPr lang="en-US" sz="2800" dirty="0" smtClean="0"/>
              <a:t>)</a:t>
            </a:r>
          </a:p>
          <a:p>
            <a:r>
              <a:rPr lang="en-US" sz="2800" dirty="0" smtClean="0"/>
              <a:t>Ethnographic </a:t>
            </a:r>
            <a:r>
              <a:rPr lang="en-US" sz="2800" dirty="0"/>
              <a:t>interview and observation</a:t>
            </a:r>
          </a:p>
          <a:p>
            <a:pPr marL="0" indent="0">
              <a:buNone/>
            </a:pPr>
            <a:endParaRPr lang="en-US" dirty="0" smtClean="0"/>
          </a:p>
        </p:txBody>
      </p:sp>
      <p:sp>
        <p:nvSpPr>
          <p:cNvPr id="6" name="Content Placeholder 5"/>
          <p:cNvSpPr>
            <a:spLocks noGrp="1"/>
          </p:cNvSpPr>
          <p:nvPr>
            <p:ph sz="half" idx="2"/>
          </p:nvPr>
        </p:nvSpPr>
        <p:spPr>
          <a:xfrm>
            <a:off x="4648200" y="1600200"/>
            <a:ext cx="4038600" cy="4800600"/>
          </a:xfrm>
        </p:spPr>
        <p:txBody>
          <a:bodyPr>
            <a:normAutofit lnSpcReduction="10000"/>
          </a:bodyPr>
          <a:lstStyle/>
          <a:p>
            <a:r>
              <a:rPr lang="en-US" sz="2800" dirty="0" smtClean="0"/>
              <a:t>Interacting</a:t>
            </a:r>
          </a:p>
          <a:p>
            <a:pPr lvl="1"/>
            <a:r>
              <a:rPr lang="en-US" sz="2800" dirty="0" smtClean="0"/>
              <a:t>Community forum </a:t>
            </a:r>
          </a:p>
          <a:p>
            <a:pPr lvl="1"/>
            <a:r>
              <a:rPr lang="en-US" sz="2800" dirty="0" smtClean="0"/>
              <a:t>Focus groups </a:t>
            </a:r>
          </a:p>
          <a:p>
            <a:pPr lvl="1"/>
            <a:r>
              <a:rPr lang="en-US" sz="2800" dirty="0" smtClean="0"/>
              <a:t>Nominal group technique </a:t>
            </a:r>
          </a:p>
          <a:p>
            <a:pPr lvl="1"/>
            <a:r>
              <a:rPr lang="en-US" sz="2800" dirty="0" smtClean="0"/>
              <a:t>Natural groups and planning groups</a:t>
            </a:r>
          </a:p>
          <a:p>
            <a:pPr lvl="1"/>
            <a:r>
              <a:rPr lang="en-US" sz="2800" dirty="0" err="1" smtClean="0"/>
              <a:t>Photovoice</a:t>
            </a:r>
            <a:endParaRPr lang="en-US" sz="2800" dirty="0" smtClean="0"/>
          </a:p>
          <a:p>
            <a:pPr marL="342900" lvl="1" indent="0">
              <a:buNone/>
            </a:pPr>
            <a:endParaRPr lang="en-US" sz="2800" dirty="0" smtClean="0"/>
          </a:p>
          <a:p>
            <a:r>
              <a:rPr lang="en-US" sz="2800" dirty="0"/>
              <a:t>Non-interacting</a:t>
            </a:r>
          </a:p>
          <a:p>
            <a:pPr lvl="1"/>
            <a:r>
              <a:rPr lang="en-US" sz="2800" dirty="0"/>
              <a:t>Mailed </a:t>
            </a:r>
            <a:r>
              <a:rPr lang="en-US" sz="2800" dirty="0" smtClean="0"/>
              <a:t>Delphi survey</a:t>
            </a:r>
            <a:endParaRPr lang="en-US" sz="2800" dirty="0"/>
          </a:p>
          <a:p>
            <a:pPr marL="0" indent="0">
              <a:buNone/>
            </a:pPr>
            <a:endParaRPr lang="en-US" dirty="0"/>
          </a:p>
        </p:txBody>
      </p:sp>
    </p:spTree>
    <p:extLst>
      <p:ext uri="{BB962C8B-B14F-4D97-AF65-F5344CB8AC3E}">
        <p14:creationId xmlns:p14="http://schemas.microsoft.com/office/powerpoint/2010/main" val="2706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4">
                                            <p:txEl>
                                              <p:pRg st="4" end="4"/>
                                            </p:txEl>
                                          </p:spTgt>
                                        </p:tgtEl>
                                        <p:attrNameLst>
                                          <p:attrName>style.visibility</p:attrName>
                                        </p:attrNameLst>
                                      </p:cBhvr>
                                      <p:to>
                                        <p:strVal val="visible"/>
                                      </p:to>
                                    </p:set>
                                    <p:animEffect transition="in" filter="dissolve">
                                      <p:cBhvr>
                                        <p:cTn id="7" dur="1000"/>
                                        <p:tgtEl>
                                          <p:spTgt spid="409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a:bodyPr>
          <a:lstStyle/>
          <a:p>
            <a:r>
              <a:rPr lang="en-US" sz="4400" dirty="0" smtClean="0"/>
              <a:t>Secondary Data Sources </a:t>
            </a:r>
          </a:p>
        </p:txBody>
      </p:sp>
      <p:sp>
        <p:nvSpPr>
          <p:cNvPr id="40964" name="Rectangle 3"/>
          <p:cNvSpPr>
            <a:spLocks noGrp="1" noChangeArrowheads="1"/>
          </p:cNvSpPr>
          <p:nvPr>
            <p:ph sz="half" idx="1"/>
          </p:nvPr>
        </p:nvSpPr>
        <p:spPr>
          <a:xfrm>
            <a:off x="457200" y="1600200"/>
            <a:ext cx="4038600" cy="4953000"/>
          </a:xfrm>
        </p:spPr>
        <p:txBody>
          <a:bodyPr>
            <a:normAutofit/>
          </a:bodyPr>
          <a:lstStyle/>
          <a:p>
            <a:r>
              <a:rPr lang="en-US" sz="3000" dirty="0" smtClean="0"/>
              <a:t>Behavioral surveillance surveys (YRBS, BRFS, NHANES)</a:t>
            </a:r>
          </a:p>
          <a:p>
            <a:r>
              <a:rPr lang="en-US" sz="3000" dirty="0" smtClean="0"/>
              <a:t>Fertilty &amp; Mortality data (National Vital Statistics System, NSFG)</a:t>
            </a:r>
          </a:p>
          <a:p>
            <a:r>
              <a:rPr lang="en-US" sz="3000" dirty="0" smtClean="0"/>
              <a:t>Disease registries</a:t>
            </a:r>
          </a:p>
          <a:p>
            <a:r>
              <a:rPr lang="en-US" sz="3000" dirty="0" smtClean="0"/>
              <a:t>Health services utilization (NIS, National Hospital Discharge  Survey)</a:t>
            </a:r>
          </a:p>
          <a:p>
            <a:endParaRPr lang="en-US" dirty="0" smtClean="0"/>
          </a:p>
        </p:txBody>
      </p:sp>
      <p:sp>
        <p:nvSpPr>
          <p:cNvPr id="6" name="Content Placeholder 5"/>
          <p:cNvSpPr>
            <a:spLocks noGrp="1"/>
          </p:cNvSpPr>
          <p:nvPr>
            <p:ph sz="half" idx="2"/>
          </p:nvPr>
        </p:nvSpPr>
        <p:spPr>
          <a:xfrm>
            <a:off x="4648200" y="1600200"/>
            <a:ext cx="4038600" cy="4800600"/>
          </a:xfrm>
        </p:spPr>
        <p:txBody>
          <a:bodyPr>
            <a:normAutofit/>
          </a:bodyPr>
          <a:lstStyle/>
          <a:p>
            <a:r>
              <a:rPr lang="en-US" sz="3000" dirty="0" smtClean="0"/>
              <a:t>Medicare &amp; Medicaid data</a:t>
            </a:r>
          </a:p>
          <a:p>
            <a:r>
              <a:rPr lang="en-US" sz="3000" dirty="0" smtClean="0"/>
              <a:t>US Census</a:t>
            </a:r>
          </a:p>
          <a:p>
            <a:r>
              <a:rPr lang="en-US" sz="3000" dirty="0" smtClean="0"/>
              <a:t>State, county, city health departments</a:t>
            </a:r>
          </a:p>
          <a:p>
            <a:r>
              <a:rPr lang="en-US" sz="3000" dirty="0" smtClean="0"/>
              <a:t>Other sources (foundations, non-profits)</a:t>
            </a:r>
          </a:p>
          <a:p>
            <a:endParaRPr lang="en-US" dirty="0" smtClean="0"/>
          </a:p>
          <a:p>
            <a:endParaRPr lang="en-US" dirty="0"/>
          </a:p>
        </p:txBody>
      </p:sp>
    </p:spTree>
    <p:extLst>
      <p:ext uri="{BB962C8B-B14F-4D97-AF65-F5344CB8AC3E}">
        <p14:creationId xmlns:p14="http://schemas.microsoft.com/office/powerpoint/2010/main" val="2731509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900" dirty="0" smtClean="0"/>
              <a:t>Describing the Priority Population</a:t>
            </a:r>
            <a:r>
              <a:rPr lang="en-US" sz="3200" dirty="0" smtClean="0"/>
              <a:t/>
            </a:r>
            <a:br>
              <a:rPr lang="en-US" sz="3200" dirty="0" smtClean="0"/>
            </a:br>
            <a:endParaRPr lang="en-US" sz="3200" dirty="0" smtClean="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08945" y="2438400"/>
            <a:ext cx="3886200" cy="2589846"/>
          </a:xfrm>
        </p:spPr>
      </p:pic>
      <p:sp>
        <p:nvSpPr>
          <p:cNvPr id="5" name="Rectangle 3"/>
          <p:cNvSpPr txBox="1">
            <a:spLocks noChangeArrowheads="1"/>
          </p:cNvSpPr>
          <p:nvPr/>
        </p:nvSpPr>
        <p:spPr>
          <a:xfrm>
            <a:off x="381000" y="1524794"/>
            <a:ext cx="4038600" cy="49530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3000" b="0" i="0" u="none" strike="noStrike" kern="1200" cap="none" spc="0" normalizeH="0" baseline="0" noProof="0" dirty="0" smtClean="0">
                <a:ln>
                  <a:noFill/>
                </a:ln>
                <a:solidFill>
                  <a:srgbClr val="2E4485"/>
                </a:solidFill>
                <a:effectLst/>
                <a:uLnTx/>
                <a:uFillTx/>
                <a:ea typeface="+mn-ea"/>
                <a:cs typeface="HelveticaNeue Condensed"/>
              </a:rPr>
              <a:t>A group with a definable</a:t>
            </a:r>
            <a:r>
              <a:rPr kumimoji="0" lang="en-US" sz="3000" b="0" i="0" u="none" strike="noStrike" kern="1200" cap="none" spc="0" normalizeH="0" noProof="0" dirty="0" smtClean="0">
                <a:ln>
                  <a:noFill/>
                </a:ln>
                <a:solidFill>
                  <a:srgbClr val="2E4485"/>
                </a:solidFill>
                <a:effectLst/>
                <a:uLnTx/>
                <a:uFillTx/>
                <a:ea typeface="+mn-ea"/>
                <a:cs typeface="HelveticaNeue Condensed"/>
              </a:rPr>
              <a:t> boundary and shared characteristics that: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noProof="0" dirty="0" smtClean="0">
                <a:ln>
                  <a:noFill/>
                </a:ln>
                <a:solidFill>
                  <a:srgbClr val="2E4485"/>
                </a:solidFill>
                <a:effectLst/>
                <a:uLnTx/>
                <a:uFillTx/>
                <a:ea typeface="+mn-ea"/>
                <a:cs typeface="HelveticaNeue Condensed"/>
              </a:rPr>
              <a:t>Is a</a:t>
            </a:r>
            <a:r>
              <a:rPr kumimoji="0" lang="en-US" sz="2800" b="0" i="0" u="none" strike="noStrike" kern="1200" cap="none" spc="0" normalizeH="0" baseline="0" noProof="0" dirty="0" smtClean="0">
                <a:ln>
                  <a:noFill/>
                </a:ln>
                <a:solidFill>
                  <a:srgbClr val="2E4485"/>
                </a:solidFill>
                <a:effectLst/>
                <a:uLnTx/>
                <a:uFillTx/>
                <a:ea typeface="+mn-ea"/>
                <a:cs typeface="HelveticaNeue Condensed"/>
              </a:rPr>
              <a:t>t risk for certain health and quality-of-life problems, </a:t>
            </a:r>
            <a:r>
              <a:rPr kumimoji="0" lang="en-US" sz="2800" b="0" i="1" u="none" strike="noStrike" kern="1200" cap="none" spc="0" normalizeH="0" baseline="0" noProof="0" dirty="0" smtClean="0">
                <a:ln>
                  <a:noFill/>
                </a:ln>
                <a:solidFill>
                  <a:srgbClr val="2E4485"/>
                </a:solidFill>
                <a:effectLst/>
                <a:uLnTx/>
                <a:uFillTx/>
                <a:ea typeface="+mn-ea"/>
                <a:cs typeface="HelveticaNeue Condensed"/>
              </a:rPr>
              <a: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2E4485"/>
                </a:solidFill>
                <a:effectLst/>
                <a:uLnTx/>
                <a:uFillTx/>
                <a:ea typeface="+mn-ea"/>
                <a:cs typeface="HelveticaNeue Condensed"/>
              </a:rPr>
              <a:t>Has health problems and are at risk for the sequelae</a:t>
            </a:r>
          </a:p>
        </p:txBody>
      </p:sp>
    </p:spTree>
    <p:extLst>
      <p:ext uri="{BB962C8B-B14F-4D97-AF65-F5344CB8AC3E}">
        <p14:creationId xmlns:p14="http://schemas.microsoft.com/office/powerpoint/2010/main" val="358469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2000"/>
                                        <p:tgtEl>
                                          <p:spTgt spid="5">
                                            <p:txEl>
                                              <p:pRg st="0" end="0"/>
                                            </p:tx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2000"/>
                                        <p:tgtEl>
                                          <p:spTgt spid="5">
                                            <p:txEl>
                                              <p:pRg st="1" end="1"/>
                                            </p:txEl>
                                          </p:spTgt>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2429</TotalTime>
  <Words>1664</Words>
  <Application>Microsoft Office PowerPoint</Application>
  <PresentationFormat>On-screen Show (4:3)</PresentationFormat>
  <Paragraphs>222</Paragraphs>
  <Slides>35</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ＭＳ Ｐゴシック</vt:lpstr>
      <vt:lpstr>Arial</vt:lpstr>
      <vt:lpstr>Calibri</vt:lpstr>
      <vt:lpstr>Calibri Light</vt:lpstr>
      <vt:lpstr>HelveticaNeue Condensed</vt:lpstr>
      <vt:lpstr>Wingdings</vt:lpstr>
      <vt:lpstr>Office Theme</vt:lpstr>
      <vt:lpstr>Photo Editor Photo</vt:lpstr>
      <vt:lpstr>Intervention Mapping Step 1: Logic Model of the Problem</vt:lpstr>
      <vt:lpstr>Intervention Mapping Steps</vt:lpstr>
      <vt:lpstr>Step 1: Needs Assessment Tasks</vt:lpstr>
      <vt:lpstr>Task 1: Establish and Work with a Planning Group </vt:lpstr>
      <vt:lpstr>Task 2: Conduct a Needs Assessment </vt:lpstr>
      <vt:lpstr>Logic Model of the Problem</vt:lpstr>
      <vt:lpstr>Primary Data Sources </vt:lpstr>
      <vt:lpstr>Secondary Data Sources </vt:lpstr>
      <vt:lpstr>Describing the Priority Population </vt:lpstr>
      <vt:lpstr>Describing Health Problems and  Quality of Life</vt:lpstr>
      <vt:lpstr>Describing Health Problems</vt:lpstr>
      <vt:lpstr>Quality of Life</vt:lpstr>
      <vt:lpstr>Describing Behavior of the  Priority Population</vt:lpstr>
      <vt:lpstr>Describing Environmental Risk</vt:lpstr>
      <vt:lpstr>Identifying Environmental Conditions</vt:lpstr>
      <vt:lpstr>Examples of Interpersonal Environment</vt:lpstr>
      <vt:lpstr>Examples of Organizational Environment</vt:lpstr>
      <vt:lpstr>Examples of Community Environment </vt:lpstr>
      <vt:lpstr>Examples of Societal Environment </vt:lpstr>
      <vt:lpstr>Describing Determinants of Behavioral and Environmental Risk</vt:lpstr>
      <vt:lpstr>Describing Determinants</vt:lpstr>
      <vt:lpstr>Task 3: Describe the Intervention Context </vt:lpstr>
      <vt:lpstr>Community Asset Assessment</vt:lpstr>
      <vt:lpstr>Task 4: State Program Goals </vt:lpstr>
      <vt:lpstr>Criteria for Setting Priorities </vt:lpstr>
      <vt:lpstr>Relevance and Changeability</vt:lpstr>
      <vt:lpstr>Program Goals From the  Needs Assessment </vt:lpstr>
      <vt:lpstr>Example</vt:lpstr>
      <vt:lpstr>PowerPoint Presentation</vt:lpstr>
      <vt:lpstr>Task 2: Conduct a Needs Assessment </vt:lpstr>
      <vt:lpstr>IYG Logic Model of the Problem</vt:lpstr>
      <vt:lpstr>Task 3: Describe the Intervention Context </vt:lpstr>
      <vt:lpstr>Task 4: State Program Goals </vt:lpstr>
      <vt:lpstr>Summary</vt:lpstr>
      <vt:lpstr>Questions?</vt:lpstr>
    </vt:vector>
  </TitlesOfParts>
  <Company>UT School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MAPPING STEP 2 PREPARING MA T R I C E S OF CHANGE OBJECTIVES</dc:title>
  <dc:creator>Markham, Christine M</dc:creator>
  <cp:lastModifiedBy>Markham, Christine</cp:lastModifiedBy>
  <cp:revision>153</cp:revision>
  <cp:lastPrinted>2013-07-31T18:42:54Z</cp:lastPrinted>
  <dcterms:created xsi:type="dcterms:W3CDTF">2010-11-30T16:21:45Z</dcterms:created>
  <dcterms:modified xsi:type="dcterms:W3CDTF">2015-12-23T19:42:10Z</dcterms:modified>
</cp:coreProperties>
</file>